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5" r:id="rId1"/>
  </p:sldMasterIdLst>
  <p:notesMasterIdLst>
    <p:notesMasterId r:id="rId55"/>
  </p:notesMasterIdLst>
  <p:sldIdLst>
    <p:sldId id="256" r:id="rId2"/>
    <p:sldId id="283" r:id="rId3"/>
    <p:sldId id="285" r:id="rId4"/>
    <p:sldId id="286" r:id="rId5"/>
    <p:sldId id="287" r:id="rId6"/>
    <p:sldId id="291" r:id="rId7"/>
    <p:sldId id="288" r:id="rId8"/>
    <p:sldId id="292" r:id="rId9"/>
    <p:sldId id="289" r:id="rId10"/>
    <p:sldId id="336" r:id="rId11"/>
    <p:sldId id="290" r:id="rId12"/>
    <p:sldId id="294" r:id="rId13"/>
    <p:sldId id="295" r:id="rId14"/>
    <p:sldId id="339" r:id="rId15"/>
    <p:sldId id="297" r:id="rId16"/>
    <p:sldId id="338" r:id="rId17"/>
    <p:sldId id="298" r:id="rId18"/>
    <p:sldId id="299" r:id="rId19"/>
    <p:sldId id="301" r:id="rId20"/>
    <p:sldId id="300" r:id="rId21"/>
    <p:sldId id="302" r:id="rId22"/>
    <p:sldId id="303" r:id="rId23"/>
    <p:sldId id="304" r:id="rId24"/>
    <p:sldId id="305" r:id="rId25"/>
    <p:sldId id="306" r:id="rId26"/>
    <p:sldId id="307" r:id="rId27"/>
    <p:sldId id="309" r:id="rId28"/>
    <p:sldId id="310" r:id="rId29"/>
    <p:sldId id="308" r:id="rId30"/>
    <p:sldId id="311" r:id="rId31"/>
    <p:sldId id="312" r:id="rId32"/>
    <p:sldId id="313" r:id="rId33"/>
    <p:sldId id="314" r:id="rId34"/>
    <p:sldId id="315" r:id="rId35"/>
    <p:sldId id="316" r:id="rId36"/>
    <p:sldId id="317" r:id="rId37"/>
    <p:sldId id="320" r:id="rId38"/>
    <p:sldId id="332" r:id="rId39"/>
    <p:sldId id="318" r:id="rId40"/>
    <p:sldId id="319" r:id="rId41"/>
    <p:sldId id="321" r:id="rId42"/>
    <p:sldId id="322" r:id="rId43"/>
    <p:sldId id="323" r:id="rId44"/>
    <p:sldId id="340" r:id="rId45"/>
    <p:sldId id="324" r:id="rId46"/>
    <p:sldId id="327" r:id="rId47"/>
    <p:sldId id="329" r:id="rId48"/>
    <p:sldId id="330" r:id="rId49"/>
    <p:sldId id="333" r:id="rId50"/>
    <p:sldId id="334" r:id="rId51"/>
    <p:sldId id="342" r:id="rId52"/>
    <p:sldId id="335" r:id="rId53"/>
    <p:sldId id="343" r:id="rId54"/>
  </p:sldIdLst>
  <p:sldSz cx="9144000" cy="5143500" type="screen16x9"/>
  <p:notesSz cx="6858000" cy="9144000"/>
  <p:embeddedFontLst>
    <p:embeddedFont>
      <p:font typeface="Cambria Math" panose="02040503050406030204" pitchFamily="18" charset="0"/>
      <p:regular r:id="rId56"/>
    </p:embeddedFont>
    <p:embeddedFont>
      <p:font typeface="Google Sans Text" panose="02010600030101010101"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A500"/>
    <a:srgbClr val="0D5BDC"/>
    <a:srgbClr val="0000FF"/>
    <a:srgbClr val="654CA6"/>
    <a:srgbClr val="595959"/>
    <a:srgbClr val="48742B"/>
    <a:srgbClr val="A96424"/>
    <a:srgbClr val="3274B4"/>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83" autoAdjust="0"/>
    <p:restoredTop sz="71274" autoAdjust="0"/>
  </p:normalViewPr>
  <p:slideViewPr>
    <p:cSldViewPr snapToGrid="0">
      <p:cViewPr varScale="1">
        <p:scale>
          <a:sx n="100" d="100"/>
          <a:sy n="100" d="100"/>
        </p:scale>
        <p:origin x="1830" y="7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zh-CN" alt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ed1a7d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52" name="Google Shape;52;g35ed1a7d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 </a:t>
            </a:r>
            <a:r>
              <a:rPr lang="en-US" dirty="0" err="1"/>
              <a:t>gonna</a:t>
            </a:r>
            <a:r>
              <a:rPr lang="en-US" dirty="0"/>
              <a:t> present my latest work, 360Anything, which is done during my internship at Google DeepMind. In this paper, we proposes a framework that </a:t>
            </a:r>
            <a:r>
              <a:rPr lang="en-US" altLang="zh-CN" dirty="0"/>
              <a:t>generates 360deg panoramas from perspective image and video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8956E6F-0A49-8C19-3DF2-C82F0CD00991}"/>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D67379B0-CB4C-BA1C-238B-9414BD71E7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C68606F3-46D3-B9D1-C334-96C749D611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example, a perspective video of this scene may look like this, there is a clock at the beginning, and then it’s out of view. In contrast, it’s always in the panorama video</a:t>
            </a:r>
          </a:p>
          <a:p>
            <a:pPr marL="0" lvl="0" indent="0" algn="l" rtl="0">
              <a:spcBef>
                <a:spcPts val="0"/>
              </a:spcBef>
              <a:spcAft>
                <a:spcPts val="0"/>
              </a:spcAft>
              <a:buNone/>
            </a:pPr>
            <a:r>
              <a:rPr lang="en-US" dirty="0"/>
              <a:t>Overall, I feel that panorama can serve as an implicit memory mechanism for the model. To solve the 3D consistency issue, recent works often use explicit memory mechanism such as 3D point cloud, yet the bitter lesson tells us that explicit or hand-crafted components always prevent scaling. Panoramas are just extra raw pixels, so it’s implicit 3D and they could work better. This is why I find this representation interesting and want to explore this direction</a:t>
            </a:r>
          </a:p>
        </p:txBody>
      </p:sp>
    </p:spTree>
    <p:extLst>
      <p:ext uri="{BB962C8B-B14F-4D97-AF65-F5344CB8AC3E}">
        <p14:creationId xmlns:p14="http://schemas.microsoft.com/office/powerpoint/2010/main" val="585592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8C8B4B8-1DBD-20D5-C247-00E1DDA2B5A3}"/>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3DD156D8-3B70-5E22-5405-DE9EED79D3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457A9091-084B-FFBB-6E91-524FA707E7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paper, we tackle the task of perspective to 360deg generation</a:t>
            </a:r>
          </a:p>
          <a:p>
            <a:pPr marL="0" lvl="0" indent="0" algn="l" rtl="0">
              <a:spcBef>
                <a:spcPts val="0"/>
              </a:spcBef>
              <a:spcAft>
                <a:spcPts val="0"/>
              </a:spcAft>
              <a:buNone/>
            </a:pPr>
            <a:r>
              <a:rPr lang="en-US" dirty="0"/>
              <a:t>We want to work for both image</a:t>
            </a:r>
          </a:p>
          <a:p>
            <a:pPr marL="0" lvl="0" indent="0" algn="l" rtl="0">
              <a:spcBef>
                <a:spcPts val="0"/>
              </a:spcBef>
              <a:spcAft>
                <a:spcPts val="0"/>
              </a:spcAft>
              <a:buNone/>
            </a:pPr>
            <a:r>
              <a:rPr lang="en-US" dirty="0"/>
              <a:t>and video. We always generate in the 2D ERP format</a:t>
            </a:r>
          </a:p>
          <a:p>
            <a:pPr marL="0" lvl="0" indent="0" algn="l" rtl="0">
              <a:spcBef>
                <a:spcPts val="0"/>
              </a:spcBef>
              <a:spcAft>
                <a:spcPts val="0"/>
              </a:spcAft>
              <a:buNone/>
            </a:pPr>
            <a:r>
              <a:rPr lang="en-US" dirty="0"/>
              <a:t>In the rest of the slides, I will use video to explain our work because image is just video with only one frame</a:t>
            </a:r>
          </a:p>
        </p:txBody>
      </p:sp>
    </p:spTree>
    <p:extLst>
      <p:ext uri="{BB962C8B-B14F-4D97-AF65-F5344CB8AC3E}">
        <p14:creationId xmlns:p14="http://schemas.microsoft.com/office/powerpoint/2010/main" val="3976490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11E14B65-0DD8-BFBA-4B7F-2F41154CDADF}"/>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801F5BBD-E262-9D48-9079-C357C31147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288D7BD7-B590-9958-BBB2-7CE9C24D4D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Looking at this perspective and panorama pair, what are the challenges here?</a:t>
            </a:r>
          </a:p>
          <a:p>
            <a:pPr marL="0" lvl="0" indent="0" algn="l" rtl="0">
              <a:spcBef>
                <a:spcPts val="0"/>
              </a:spcBef>
              <a:spcAft>
                <a:spcPts val="0"/>
              </a:spcAft>
              <a:buNone/>
            </a:pPr>
            <a:r>
              <a:rPr lang="en-US" dirty="0"/>
              <a:t>Well, first of all, how do you establish a correspondence between the perspective and the ERP space? Where should I place the input, and where should I hallucinate new context?</a:t>
            </a:r>
          </a:p>
          <a:p>
            <a:pPr marL="0" lvl="0" indent="0" algn="l" rtl="0">
              <a:spcBef>
                <a:spcPts val="0"/>
              </a:spcBef>
              <a:spcAft>
                <a:spcPts val="0"/>
              </a:spcAft>
              <a:buNone/>
            </a:pPr>
            <a:r>
              <a:rPr lang="en-US" dirty="0"/>
              <a:t>Second, how to ensure the left-right continuity of an ERP image? Because to the model, the left and right side pixels are actually the farthest from each other, yet you have to make sure they are very similar</a:t>
            </a:r>
            <a:endParaRPr dirty="0"/>
          </a:p>
        </p:txBody>
      </p:sp>
    </p:spTree>
    <p:extLst>
      <p:ext uri="{BB962C8B-B14F-4D97-AF65-F5344CB8AC3E}">
        <p14:creationId xmlns:p14="http://schemas.microsoft.com/office/powerpoint/2010/main" val="2167488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BE1B8CCC-D5E9-7FC7-0EC9-B0A80B64D4D2}"/>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6B53FF81-1467-B0C3-3AFA-437763C3AE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E4382239-3764-A1CF-7BB1-645C65E5AD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challenge 1, prior works often take a two-stage approach</a:t>
            </a:r>
          </a:p>
          <a:p>
            <a:pPr marL="0" lvl="0" indent="0" algn="l" rtl="0">
              <a:spcBef>
                <a:spcPts val="0"/>
              </a:spcBef>
              <a:spcAft>
                <a:spcPts val="0"/>
              </a:spcAft>
              <a:buNone/>
            </a:pPr>
            <a:r>
              <a:rPr lang="en-US" dirty="0"/>
              <a:t>Instead of directly going from perspective to panorama</a:t>
            </a:r>
          </a:p>
          <a:p>
            <a:pPr marL="0" lvl="0" indent="0" algn="l" rtl="0">
              <a:spcBef>
                <a:spcPts val="0"/>
              </a:spcBef>
              <a:spcAft>
                <a:spcPts val="0"/>
              </a:spcAft>
              <a:buNone/>
            </a:pPr>
            <a:r>
              <a:rPr lang="en-US" dirty="0"/>
              <a:t>they first project the perspective data to the ERP space, so that it becomes pixel-aligned with the target</a:t>
            </a:r>
          </a:p>
          <a:p>
            <a:pPr marL="0" lvl="0" indent="0" algn="l" rtl="0">
              <a:spcBef>
                <a:spcPts val="0"/>
              </a:spcBef>
              <a:spcAft>
                <a:spcPts val="0"/>
              </a:spcAft>
              <a:buNone/>
            </a:pPr>
            <a:r>
              <a:rPr lang="en-US" dirty="0"/>
              <a:t>Then, they concatenate the projected panorama and the target panorama channel-wise to run diffusion</a:t>
            </a:r>
          </a:p>
          <a:p>
            <a:pPr marL="0" lvl="0" indent="0" algn="l" rtl="0">
              <a:spcBef>
                <a:spcPts val="0"/>
              </a:spcBef>
              <a:spcAft>
                <a:spcPts val="0"/>
              </a:spcAft>
              <a:buNone/>
            </a:pPr>
            <a:r>
              <a:rPr lang="en-US" dirty="0"/>
              <a:t>This pixel-aligned projection imposes a strong inductive bias and effectively reducing the task to simple </a:t>
            </a:r>
            <a:r>
              <a:rPr lang="en-US" dirty="0" err="1"/>
              <a:t>outpainting</a:t>
            </a:r>
            <a:r>
              <a:rPr lang="en-US" dirty="0"/>
              <a:t>. Yet, it requires known camera metadata, such as Field-of-View (</a:t>
            </a:r>
            <a:r>
              <a:rPr lang="en-US" dirty="0" err="1"/>
              <a:t>FoV</a:t>
            </a:r>
            <a:r>
              <a:rPr lang="en-US" dirty="0"/>
              <a:t>) and camera pose, to project to the orange regions. For in-the-wild data, such metadata is often unavailable</a:t>
            </a:r>
          </a:p>
          <a:p>
            <a:pPr marL="0" lvl="0" indent="0" algn="l" rtl="0">
              <a:spcBef>
                <a:spcPts val="0"/>
              </a:spcBef>
              <a:spcAft>
                <a:spcPts val="0"/>
              </a:spcAft>
              <a:buNone/>
            </a:pPr>
            <a:r>
              <a:rPr lang="en-US" dirty="0"/>
              <a:t>Ofc, you can use off-the-shelf estimator for this</a:t>
            </a:r>
          </a:p>
        </p:txBody>
      </p:sp>
    </p:spTree>
    <p:extLst>
      <p:ext uri="{BB962C8B-B14F-4D97-AF65-F5344CB8AC3E}">
        <p14:creationId xmlns:p14="http://schemas.microsoft.com/office/powerpoint/2010/main" val="2956674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853DA08-452B-371B-D05D-9ABDF81DDBC8}"/>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E8308E62-31F5-5593-301B-ED32364002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2DAE2087-DFBB-1637-272B-7A273DE78C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However, when the estimator fails, the generative model breaks completely</a:t>
            </a:r>
            <a:endParaRPr lang="en-US" dirty="0"/>
          </a:p>
          <a:p>
            <a:pPr marL="0" lvl="0" indent="0" algn="l" rtl="0">
              <a:spcBef>
                <a:spcPts val="0"/>
              </a:spcBef>
              <a:spcAft>
                <a:spcPts val="0"/>
              </a:spcAft>
              <a:buNone/>
            </a:pPr>
            <a:r>
              <a:rPr lang="en-US" dirty="0"/>
              <a:t>Here we show an input perspective video with a challenging camera motion,</a:t>
            </a:r>
          </a:p>
          <a:p>
            <a:pPr marL="0" lvl="0" indent="0" algn="l" rtl="0">
              <a:spcBef>
                <a:spcPts val="0"/>
              </a:spcBef>
              <a:spcAft>
                <a:spcPts val="0"/>
              </a:spcAft>
              <a:buNone/>
            </a:pPr>
            <a:r>
              <a:rPr lang="en-US" dirty="0"/>
              <a:t>and the </a:t>
            </a:r>
            <a:r>
              <a:rPr lang="en-US" dirty="0" err="1"/>
              <a:t>MegaSaM</a:t>
            </a:r>
            <a:r>
              <a:rPr lang="en-US" dirty="0"/>
              <a:t> estimated trajectory, where the roll angle is completely off</a:t>
            </a:r>
          </a:p>
          <a:p>
            <a:pPr marL="0" lvl="0" indent="0" algn="l" rtl="0">
              <a:spcBef>
                <a:spcPts val="0"/>
              </a:spcBef>
              <a:spcAft>
                <a:spcPts val="0"/>
              </a:spcAft>
              <a:buNone/>
            </a:pPr>
            <a:r>
              <a:rPr lang="en-US" dirty="0"/>
              <a:t>As a result, the </a:t>
            </a:r>
            <a:r>
              <a:rPr lang="en-US" dirty="0" err="1"/>
              <a:t>outpainted</a:t>
            </a:r>
            <a:r>
              <a:rPr lang="en-US" dirty="0"/>
              <a:t> panorama video is broken</a:t>
            </a:r>
          </a:p>
          <a:p>
            <a:pPr marL="0" lvl="0" indent="0" algn="l" rtl="0">
              <a:spcBef>
                <a:spcPts val="0"/>
              </a:spcBef>
              <a:spcAft>
                <a:spcPts val="0"/>
              </a:spcAft>
              <a:buNone/>
            </a:pPr>
            <a:r>
              <a:rPr lang="en-US" dirty="0"/>
              <a:t>Here is another example, </a:t>
            </a:r>
            <a:r>
              <a:rPr lang="en-US" dirty="0" err="1"/>
              <a:t>MegaSaM</a:t>
            </a:r>
            <a:r>
              <a:rPr lang="en-US" dirty="0"/>
              <a:t> predicts a very small </a:t>
            </a:r>
            <a:r>
              <a:rPr lang="en-US" dirty="0" err="1"/>
              <a:t>FoV</a:t>
            </a:r>
            <a:r>
              <a:rPr lang="en-US" dirty="0"/>
              <a:t>, leading to broken generation again. Indeed, two-stage methods inevitably have the error accumulation issue, and the generative model is impossible to correct a wrong pixel-aligned conditioning</a:t>
            </a:r>
          </a:p>
        </p:txBody>
      </p:sp>
    </p:spTree>
    <p:extLst>
      <p:ext uri="{BB962C8B-B14F-4D97-AF65-F5344CB8AC3E}">
        <p14:creationId xmlns:p14="http://schemas.microsoft.com/office/powerpoint/2010/main" val="1869124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69337D85-3D18-8CB7-93D1-3B35A66E4056}"/>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A8319957-6F41-E516-4B3E-13784AD23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12829C3B-7283-C8C1-B953-ACB27B5A70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argue that pixel-aligned projection is a </a:t>
            </a:r>
            <a:r>
              <a:rPr lang="en-US" altLang="zh-CN" sz="1100" dirty="0">
                <a:solidFill>
                  <a:schemeClr val="tx1"/>
                </a:solidFill>
              </a:rPr>
              <a:t>scaffold for the model. Recent research, such as in LLM agent, shows that scaffold is only needed when the base model is weak; yet if your model and data is large enough, scaffold underperforms end-to-end approaches</a:t>
            </a:r>
          </a:p>
          <a:p>
            <a:pPr marL="0" lvl="0" indent="0" algn="l" rtl="0">
              <a:spcBef>
                <a:spcPts val="0"/>
              </a:spcBef>
              <a:spcAft>
                <a:spcPts val="0"/>
              </a:spcAft>
              <a:buNone/>
            </a:pPr>
            <a:r>
              <a:rPr lang="en-US" dirty="0"/>
              <a:t>In this paper, we prove that a large Transformer can learn the perspective-to-ERP relationship purely from data. After all, it’s just finding pixel correspondence, and self-attention is good at this</a:t>
            </a:r>
            <a:endParaRPr dirty="0"/>
          </a:p>
        </p:txBody>
      </p:sp>
    </p:spTree>
    <p:extLst>
      <p:ext uri="{BB962C8B-B14F-4D97-AF65-F5344CB8AC3E}">
        <p14:creationId xmlns:p14="http://schemas.microsoft.com/office/powerpoint/2010/main" val="2406513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82DF819-8AAF-5C23-1472-8E92639EA16A}"/>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D176A83E-8F76-AFC1-0B5D-D973537B05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F05874C4-24A4-C85D-D7E1-EB855EC206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addition, the generative prior in a diffusion model can also help camera estimation</a:t>
            </a:r>
          </a:p>
          <a:p>
            <a:pPr marL="0" lvl="0" indent="0" algn="l" rtl="0">
              <a:spcBef>
                <a:spcPts val="0"/>
              </a:spcBef>
              <a:spcAft>
                <a:spcPts val="0"/>
              </a:spcAft>
              <a:buNone/>
            </a:pPr>
            <a:r>
              <a:rPr lang="en-US" dirty="0"/>
              <a:t>In this example, </a:t>
            </a:r>
            <a:r>
              <a:rPr lang="en-US" dirty="0" err="1"/>
              <a:t>MegaSaM</a:t>
            </a:r>
            <a:r>
              <a:rPr lang="en-US" dirty="0"/>
              <a:t> predicts a large roll angle and the projected water surface is almost perpendicular to the horizon</a:t>
            </a:r>
          </a:p>
          <a:p>
            <a:pPr marL="0" lvl="0" indent="0" algn="l" rtl="0">
              <a:spcBef>
                <a:spcPts val="0"/>
              </a:spcBef>
              <a:spcAft>
                <a:spcPts val="0"/>
              </a:spcAft>
              <a:buNone/>
            </a:pPr>
            <a:r>
              <a:rPr lang="en-US" dirty="0"/>
              <a:t>In contrast, a pre-trained generator knows that water surface is often parallel to the horizon, so it generates a correct panorama</a:t>
            </a:r>
            <a:endParaRPr dirty="0"/>
          </a:p>
        </p:txBody>
      </p:sp>
    </p:spTree>
    <p:extLst>
      <p:ext uri="{BB962C8B-B14F-4D97-AF65-F5344CB8AC3E}">
        <p14:creationId xmlns:p14="http://schemas.microsoft.com/office/powerpoint/2010/main" val="59958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DCBF4FA-AA30-BDAA-BDE4-23B5E287704A}"/>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22BE3204-71B3-5965-9125-EA3B5F17AB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E1C83FE1-9F32-B08A-772A-E0B47386BC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There is one thing I want to clarify here. Since we don’t provide explicit camera poses to the model, the output panorama can be in any coordinate frame. After all, from the perspective video we can only infer the relative rotation of the camera, yet we don’t know the initial pose. The panorama can look like this, whose gravity direction points down</a:t>
            </a:r>
          </a:p>
          <a:p>
            <a:pPr marL="0" lvl="0" indent="0" algn="l" rtl="0">
              <a:spcBef>
                <a:spcPts val="0"/>
              </a:spcBef>
              <a:spcAft>
                <a:spcPts val="0"/>
              </a:spcAft>
              <a:buNone/>
            </a:pPr>
            <a:r>
              <a:rPr lang="en-US" altLang="zh-CN" dirty="0"/>
              <a:t>Yet, it can also be like this,</a:t>
            </a:r>
          </a:p>
          <a:p>
            <a:pPr marL="0" lvl="0" indent="0" algn="l" rtl="0">
              <a:spcBef>
                <a:spcPts val="0"/>
              </a:spcBef>
              <a:spcAft>
                <a:spcPts val="0"/>
              </a:spcAft>
              <a:buNone/>
            </a:pPr>
            <a:r>
              <a:rPr lang="en-US" altLang="zh-CN" dirty="0"/>
              <a:t>or even this. The orange trajectories will produce the same perspective video in all these cases</a:t>
            </a:r>
          </a:p>
          <a:p>
            <a:pPr marL="0" lvl="0" indent="0" algn="l" rtl="0">
              <a:spcBef>
                <a:spcPts val="0"/>
              </a:spcBef>
              <a:spcAft>
                <a:spcPts val="0"/>
              </a:spcAft>
              <a:buNone/>
            </a:pPr>
            <a:r>
              <a:rPr lang="en-US" altLang="zh-CN" dirty="0"/>
              <a:t>To eliminate ambiguity, we pre-process all training data to follow this gravity-aligned canonical pose. Intuitively it is better than the other two options, because often people care most about content around the horizon, the canonical pose puts the horizon on the equator which has the least distortion. The first one is the worst – to always place the perspective input at the center, you have to learn different spherical distortion </a:t>
            </a:r>
            <a:r>
              <a:rPr lang="en-US" altLang="zh-CN" sz="1100" b="0" i="0" u="none" strike="noStrike" cap="none" baseline="0" dirty="0">
                <a:solidFill>
                  <a:srgbClr val="000000"/>
                </a:solidFill>
                <a:latin typeface="Arial"/>
                <a:ea typeface="Arial"/>
                <a:cs typeface="Arial"/>
                <a:sym typeface="Arial"/>
              </a:rPr>
              <a:t>patterns depending on the actual pose of the input, while for a canonical pose, the sky is always at the top and the ground is at the bottom, the distortion is somewhat fixed</a:t>
            </a:r>
            <a:endParaRPr lang="en-US" altLang="zh-CN" dirty="0"/>
          </a:p>
        </p:txBody>
      </p:sp>
    </p:spTree>
    <p:extLst>
      <p:ext uri="{BB962C8B-B14F-4D97-AF65-F5344CB8AC3E}">
        <p14:creationId xmlns:p14="http://schemas.microsoft.com/office/powerpoint/2010/main" val="1391263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1DAC6FE-765E-BAC3-8750-9B6C2827EBFE}"/>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C1755D22-CA9C-0D9D-8AF0-ACEB43D94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E075B48B-F067-210D-DF57-B50C16D25D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some examples of our data canonicalization pipeline. The raw panorama videos have shaking cameras since it’s held by a walking man. We first estimate per-frame camera pose, and rotate each frame to have zero rotation relative to the first frame. This step is called video stabilization. Now all frames should have the same gravity direction. So we run </a:t>
            </a:r>
            <a:r>
              <a:rPr lang="en-US" dirty="0" err="1"/>
              <a:t>GeoCalib</a:t>
            </a:r>
            <a:r>
              <a:rPr lang="en-US" dirty="0"/>
              <a:t> to estimate it, and rotate the entire video to align the gravity direction with the vertical axis</a:t>
            </a:r>
            <a:endParaRPr dirty="0"/>
          </a:p>
        </p:txBody>
      </p:sp>
    </p:spTree>
    <p:extLst>
      <p:ext uri="{BB962C8B-B14F-4D97-AF65-F5344CB8AC3E}">
        <p14:creationId xmlns:p14="http://schemas.microsoft.com/office/powerpoint/2010/main" val="2896103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AE292338-F6FC-60D3-CED8-A2DE9FF4ACE8}"/>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A01E4A08-2784-DDA7-B380-E59F6AE1FC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F61C2ABA-7AD5-BB90-09CB-79B7C8A1BB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now let’s look at our 360Anything pipeline. Given a canonicalized 360deg video as target</a:t>
            </a:r>
            <a:endParaRPr dirty="0"/>
          </a:p>
        </p:txBody>
      </p:sp>
    </p:spTree>
    <p:extLst>
      <p:ext uri="{BB962C8B-B14F-4D97-AF65-F5344CB8AC3E}">
        <p14:creationId xmlns:p14="http://schemas.microsoft.com/office/powerpoint/2010/main" val="386689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1a7d134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bet the question in your mind </a:t>
            </a:r>
            <a:r>
              <a:rPr lang="en-US" dirty="0" err="1"/>
              <a:t>rn</a:t>
            </a:r>
            <a:r>
              <a:rPr lang="en-US" dirty="0"/>
              <a:t> is, what is a </a:t>
            </a:r>
            <a:r>
              <a:rPr lang="en-US" altLang="zh-CN" sz="1100" dirty="0">
                <a:solidFill>
                  <a:schemeClr val="dk1"/>
                </a:solidFill>
              </a:rPr>
              <a:t>360deg panorama? Don’t worry, you already know what it is since you were a kid</a:t>
            </a:r>
          </a:p>
          <a:p>
            <a:pPr marL="0" lvl="0" indent="0" algn="l" rtl="0">
              <a:spcBef>
                <a:spcPts val="0"/>
              </a:spcBef>
              <a:spcAft>
                <a:spcPts val="0"/>
              </a:spcAft>
              <a:buNone/>
            </a:pPr>
            <a:r>
              <a:rPr lang="en-US" altLang="zh-CN" sz="1100" dirty="0">
                <a:solidFill>
                  <a:schemeClr val="dk1"/>
                </a:solidFill>
              </a:rPr>
              <a:t>Just think of this globe, which is a sphere with a texture image on it</a:t>
            </a:r>
          </a:p>
          <a:p>
            <a:pPr marL="0" lvl="0" indent="0" algn="l" rtl="0">
              <a:spcBef>
                <a:spcPts val="0"/>
              </a:spcBef>
              <a:spcAft>
                <a:spcPts val="0"/>
              </a:spcAft>
              <a:buNone/>
            </a:pPr>
            <a:r>
              <a:rPr lang="en-US" dirty="0"/>
              <a:t>So, what we usually call an image is like a local crop from the globe, which covers a narrow </a:t>
            </a:r>
            <a:r>
              <a:rPr lang="en-US" dirty="0" err="1"/>
              <a:t>FoV</a:t>
            </a:r>
            <a:r>
              <a:rPr lang="en-US" dirty="0"/>
              <a:t> like 60deg. We call this a perspective image</a:t>
            </a:r>
          </a:p>
          <a:p>
            <a:pPr marL="0" lvl="0" indent="0" algn="l" rtl="0">
              <a:spcBef>
                <a:spcPts val="0"/>
              </a:spcBef>
              <a:spcAft>
                <a:spcPts val="0"/>
              </a:spcAft>
              <a:buNone/>
            </a:pPr>
            <a:r>
              <a:rPr lang="en-US" dirty="0"/>
              <a:t>In contrast, a 360deg panorama is the image on the sphere, which covers the entire 360deg horizontal and 180deg vertical </a:t>
            </a:r>
            <a:r>
              <a:rPr lang="en-US" dirty="0" err="1"/>
              <a:t>FoV</a:t>
            </a:r>
            <a:r>
              <a:rPr lang="en-US" dirty="0"/>
              <a:t>. So a perspective image can be considered as a projection from a panorama image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6ED35C4D-1B26-6364-D446-870D7F91C228}"/>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53FA9912-B39B-A05F-97F7-FFB249DDB1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2AD9B363-45F3-C78E-FDAC-A00C38D1CC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project it to a perspective video with randomly sampled camera trajectories. It serves as the model conditioning</a:t>
            </a:r>
            <a:endParaRPr dirty="0"/>
          </a:p>
        </p:txBody>
      </p:sp>
    </p:spTree>
    <p:extLst>
      <p:ext uri="{BB962C8B-B14F-4D97-AF65-F5344CB8AC3E}">
        <p14:creationId xmlns:p14="http://schemas.microsoft.com/office/powerpoint/2010/main" val="325367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BA3EA17-0A05-3808-613B-DB74E5EAE8F7}"/>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E0DCC73C-0717-74B1-6C03-A46047C6C1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9CC51C12-863B-1C5C-F00E-C9AEAA4C06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we use a latent diffusion model, we encode both the target panorama and the conditioning perspective videos to tokens, and add noise to the panorama tokens. Notice here we use Circular Latent Encoding for panorama, I’ll talk about it later</a:t>
            </a:r>
            <a:endParaRPr dirty="0"/>
          </a:p>
        </p:txBody>
      </p:sp>
    </p:spTree>
    <p:extLst>
      <p:ext uri="{BB962C8B-B14F-4D97-AF65-F5344CB8AC3E}">
        <p14:creationId xmlns:p14="http://schemas.microsoft.com/office/powerpoint/2010/main" val="265556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68AA28FE-67F1-37D2-3BB3-C977226703EC}"/>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F97F3F07-4F2A-2CBD-DDA9-B00543BB5C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10AA6B11-5EA9-67AC-D75E-9E514D00BE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then </a:t>
            </a:r>
            <a:r>
              <a:rPr lang="en-US" dirty="0" err="1"/>
              <a:t>concat</a:t>
            </a:r>
            <a:r>
              <a:rPr lang="en-US" dirty="0"/>
              <a:t> the perspective and the noisy panorama tokens along the sequence dimension</a:t>
            </a:r>
            <a:endParaRPr dirty="0"/>
          </a:p>
        </p:txBody>
      </p:sp>
    </p:spTree>
    <p:extLst>
      <p:ext uri="{BB962C8B-B14F-4D97-AF65-F5344CB8AC3E}">
        <p14:creationId xmlns:p14="http://schemas.microsoft.com/office/powerpoint/2010/main" val="4043086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DCA3115E-274F-C9CA-8175-1ADC58717479}"/>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46AA061D-B158-E685-9B89-94EDC15B2E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65D1837F-6FEE-5550-1777-ACBF4551AB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run a </a:t>
            </a:r>
            <a:r>
              <a:rPr lang="en-US" dirty="0" err="1"/>
              <a:t>DiT</a:t>
            </a:r>
            <a:r>
              <a:rPr lang="en-US" dirty="0"/>
              <a:t> to denoise it conditioned on a text prompt. The </a:t>
            </a:r>
            <a:r>
              <a:rPr lang="en-US" dirty="0" err="1"/>
              <a:t>DiT</a:t>
            </a:r>
            <a:r>
              <a:rPr lang="en-US" dirty="0"/>
              <a:t> thus runs global self-attention on the </a:t>
            </a:r>
            <a:r>
              <a:rPr lang="en-US" dirty="0" err="1"/>
              <a:t>concated</a:t>
            </a:r>
            <a:r>
              <a:rPr lang="en-US" dirty="0"/>
              <a:t> sequence and learns to map perspective pixels to the ERP space, while </a:t>
            </a:r>
            <a:r>
              <a:rPr lang="en-US" dirty="0" err="1"/>
              <a:t>outpainting</a:t>
            </a:r>
            <a:r>
              <a:rPr lang="en-US" dirty="0"/>
              <a:t> unobserved regions</a:t>
            </a:r>
            <a:endParaRPr dirty="0"/>
          </a:p>
        </p:txBody>
      </p:sp>
    </p:spTree>
    <p:extLst>
      <p:ext uri="{BB962C8B-B14F-4D97-AF65-F5344CB8AC3E}">
        <p14:creationId xmlns:p14="http://schemas.microsoft.com/office/powerpoint/2010/main" val="398350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92E14C6-7343-5E63-97CB-AF5E73CF3285}"/>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94CC178E-BFB1-6949-2FB8-056AD025B7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FCA14150-4BAD-2E70-2AE9-EA72D0B69C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we only take the output corresponding to the panorama tokens, and can decode them to obtain the generation output</a:t>
            </a:r>
            <a:endParaRPr dirty="0"/>
          </a:p>
        </p:txBody>
      </p:sp>
    </p:spTree>
    <p:extLst>
      <p:ext uri="{BB962C8B-B14F-4D97-AF65-F5344CB8AC3E}">
        <p14:creationId xmlns:p14="http://schemas.microsoft.com/office/powerpoint/2010/main" val="106347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68ED5EA4-F0AA-0C26-0766-B902FD921A63}"/>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85EFE37C-38EE-901D-2BDD-44B3AB5CF0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D051081B-D546-FB00-FA76-F8799FF308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so far, we address the challenge of perspective-to-ERP mapping. The next challenge is the seam artifact</a:t>
            </a:r>
          </a:p>
          <a:p>
            <a:pPr marL="0" lvl="0" indent="0" algn="l" rtl="0">
              <a:spcBef>
                <a:spcPts val="0"/>
              </a:spcBef>
              <a:spcAft>
                <a:spcPts val="0"/>
              </a:spcAft>
              <a:buNone/>
            </a:pPr>
            <a:r>
              <a:rPr lang="en-US" dirty="0"/>
              <a:t>Here is a generated panorama image</a:t>
            </a:r>
          </a:p>
          <a:p>
            <a:pPr marL="0" lvl="0" indent="0" algn="l" rtl="0">
              <a:spcBef>
                <a:spcPts val="0"/>
              </a:spcBef>
              <a:spcAft>
                <a:spcPts val="0"/>
              </a:spcAft>
              <a:buNone/>
            </a:pPr>
            <a:r>
              <a:rPr lang="en-US" dirty="0"/>
              <a:t>If we shift it by 180deg, you can see a clear discontinuity at the center, which means the leftmost and rightmost columns in the generation are not smoothly connected. This is because for the model, the two columns have the farthest distance, it’s hard to ensure they are similar</a:t>
            </a:r>
          </a:p>
          <a:p>
            <a:pPr marL="0" lvl="0" indent="0" algn="l" rtl="0">
              <a:spcBef>
                <a:spcPts val="0"/>
              </a:spcBef>
              <a:spcAft>
                <a:spcPts val="0"/>
              </a:spcAft>
              <a:buNone/>
            </a:pPr>
            <a:r>
              <a:rPr lang="en-US" dirty="0"/>
              <a:t>Prior work attributes this to the generation process, and tackle it with inference-time tricks</a:t>
            </a:r>
          </a:p>
          <a:p>
            <a:pPr marL="0" lvl="0" indent="0" algn="l" rtl="0">
              <a:spcBef>
                <a:spcPts val="0"/>
              </a:spcBef>
              <a:spcAft>
                <a:spcPts val="0"/>
              </a:spcAft>
              <a:buNone/>
            </a:pPr>
            <a:r>
              <a:rPr lang="en-US" dirty="0"/>
              <a:t>For example, the rotated decoding </a:t>
            </a:r>
            <a:r>
              <a:rPr lang="en-US" altLang="zh-CN" sz="1100" b="0" i="0" u="none" strike="noStrike" cap="none" baseline="0" dirty="0">
                <a:solidFill>
                  <a:srgbClr val="000000"/>
                </a:solidFill>
                <a:latin typeface="Arial"/>
                <a:ea typeface="Arial"/>
                <a:cs typeface="Arial"/>
                <a:sym typeface="Arial"/>
              </a:rPr>
              <a:t>shifts the panorama periodically across denoising steps, so that the left and rightmost columns at one step will be connected at the next step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However, inference-time tricks often introduce computation overhead and additional hyper-parameters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1819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1A7A1846-6EEC-94EF-0448-31298426B9B2}"/>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7307F410-93BC-167C-B25B-7EF77178CE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E0C85C5C-48F2-F2D5-51B4-51F125333A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Instead, we propose a simple but fundamental fix to the seam artifact</a:t>
            </a:r>
          </a:p>
          <a:p>
            <a:pPr marL="0" lvl="0" indent="0" algn="l" rtl="0">
              <a:spcBef>
                <a:spcPts val="0"/>
              </a:spcBef>
              <a:spcAft>
                <a:spcPts val="0"/>
              </a:spcAft>
              <a:buNone/>
            </a:pPr>
            <a:r>
              <a:rPr lang="en-US" dirty="0"/>
              <a:t>We argue that the root cause of this issue lies not in inference, but the training stage</a:t>
            </a:r>
          </a:p>
          <a:p>
            <a:pPr marL="0" lvl="0" indent="0" algn="l" rtl="0">
              <a:spcBef>
                <a:spcPts val="0"/>
              </a:spcBef>
              <a:spcAft>
                <a:spcPts val="0"/>
              </a:spcAft>
              <a:buNone/>
            </a:pPr>
            <a:r>
              <a:rPr lang="en-US" dirty="0"/>
              <a:t>Modern diffusion models often run in a VAE latent space, and the VAE is often Conv-based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So when you encode the panorama image, the zero-padding in Conv layers will introduce boundary artifacts (recall that paper about positional information leak in CNN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Look at here, this black and purple thing</a:t>
            </a:r>
          </a:p>
        </p:txBody>
      </p:sp>
    </p:spTree>
    <p:extLst>
      <p:ext uri="{BB962C8B-B14F-4D97-AF65-F5344CB8AC3E}">
        <p14:creationId xmlns:p14="http://schemas.microsoft.com/office/powerpoint/2010/main" val="727540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C708F25-7E92-ED02-4A5D-AF5F65C74B9B}"/>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301D69F8-69A7-C94E-3164-3FCD09E813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D8220D4B-AC11-AE67-724B-A9E8D7CEB9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shifting the latent by 180deg you see the discontinuity here</a:t>
            </a:r>
            <a:endParaRPr dirty="0"/>
          </a:p>
        </p:txBody>
      </p:sp>
    </p:spTree>
    <p:extLst>
      <p:ext uri="{BB962C8B-B14F-4D97-AF65-F5344CB8AC3E}">
        <p14:creationId xmlns:p14="http://schemas.microsoft.com/office/powerpoint/2010/main" val="3509311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BBE9CCB-BC6E-161A-DF90-7BB5D7494109}"/>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18DB289F-D200-EEA3-6942-92C5D326A5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3F51AE97-4D32-0F1A-2937-B00F0427D0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if you decode it, there is a grayish line at the center</a:t>
            </a:r>
          </a:p>
          <a:p>
            <a:pPr marL="0" lvl="0" indent="0" algn="l" rtl="0">
              <a:spcBef>
                <a:spcPts val="0"/>
              </a:spcBef>
              <a:spcAft>
                <a:spcPts val="0"/>
              </a:spcAft>
              <a:buNone/>
            </a:pPr>
            <a:r>
              <a:rPr lang="en-US" dirty="0"/>
              <a:t>This indicates that, while our panorama image is free from seam, the panorama latent is not. Thus it’s a bad training target as it will encourage the generator to reproduce such discontinuity</a:t>
            </a:r>
            <a:endParaRPr dirty="0"/>
          </a:p>
        </p:txBody>
      </p:sp>
    </p:spTree>
    <p:extLst>
      <p:ext uri="{BB962C8B-B14F-4D97-AF65-F5344CB8AC3E}">
        <p14:creationId xmlns:p14="http://schemas.microsoft.com/office/powerpoint/2010/main" val="229901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9EBA0E0-5B37-6B4F-9630-271DABD203FC}"/>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44049910-48D2-9D29-70A5-B8B7504C34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C25CB799-8C02-DE70-4E60-1CA5A8007D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is simple</a:t>
            </a:r>
          </a:p>
          <a:p>
            <a:pPr marL="0" lvl="0" indent="0" algn="l" rtl="0">
              <a:spcBef>
                <a:spcPts val="0"/>
              </a:spcBef>
              <a:spcAft>
                <a:spcPts val="0"/>
              </a:spcAft>
              <a:buNone/>
            </a:pPr>
            <a:r>
              <a:rPr lang="en-US" dirty="0"/>
              <a:t>To remove seams in the latent representation, we perform circular padding with columns from the opposite side</a:t>
            </a:r>
            <a:endParaRPr dirty="0"/>
          </a:p>
        </p:txBody>
      </p:sp>
    </p:spTree>
    <p:extLst>
      <p:ext uri="{BB962C8B-B14F-4D97-AF65-F5344CB8AC3E}">
        <p14:creationId xmlns:p14="http://schemas.microsoft.com/office/powerpoint/2010/main" val="198800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B78A9C19-BF1E-5EE6-14C4-82B6BCF108D8}"/>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CD1854B3-C0A5-11F1-9C08-58EC7AFD1E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BBC1DF7E-008F-2ECC-D507-A4C5B25ACA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It’s always hard for computer to process irregular data like a sphere</a:t>
            </a:r>
          </a:p>
          <a:p>
            <a:pPr marL="0" lvl="0" indent="0" algn="l" rtl="0">
              <a:spcBef>
                <a:spcPts val="0"/>
              </a:spcBef>
              <a:spcAft>
                <a:spcPts val="0"/>
              </a:spcAft>
              <a:buNone/>
            </a:pPr>
            <a:r>
              <a:rPr lang="en-US" dirty="0"/>
              <a:t>People thus proposed the equirectangular projection space, ERP</a:t>
            </a:r>
          </a:p>
          <a:p>
            <a:pPr marL="0" lvl="0" indent="0" algn="l" rtl="0">
              <a:spcBef>
                <a:spcPts val="0"/>
              </a:spcBef>
              <a:spcAft>
                <a:spcPts val="0"/>
              </a:spcAft>
              <a:buNone/>
            </a:pPr>
            <a:r>
              <a:rPr lang="en-US" dirty="0"/>
              <a:t>which flattens a spherical image to a 2D image. Just like this world map you often see. In this talk, I’ll use the word 360deg image, panorama image, and ERP image interchangeably</a:t>
            </a:r>
            <a:endParaRPr dirty="0"/>
          </a:p>
        </p:txBody>
      </p:sp>
    </p:spTree>
    <p:extLst>
      <p:ext uri="{BB962C8B-B14F-4D97-AF65-F5344CB8AC3E}">
        <p14:creationId xmlns:p14="http://schemas.microsoft.com/office/powerpoint/2010/main" val="262868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F3920B8-7D87-5923-B9E2-FCB751B86EF3}"/>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15FFF1A7-65DF-BC70-DA29-96B1C3EC1C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EB20D3CF-67DF-16C2-6D23-16EF6D6FE0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encoding, we drop latent tokens corresponding to the padded regions. And now the latent representation doesn’t contain seam, which serve as a clean training target</a:t>
            </a:r>
            <a:endParaRPr dirty="0"/>
          </a:p>
        </p:txBody>
      </p:sp>
    </p:spTree>
    <p:extLst>
      <p:ext uri="{BB962C8B-B14F-4D97-AF65-F5344CB8AC3E}">
        <p14:creationId xmlns:p14="http://schemas.microsoft.com/office/powerpoint/2010/main" val="2348277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6D67453-227D-6E13-3EA3-21C8DB5CD348}"/>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679DCDE5-6E2D-807C-A618-263CDCAB62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3E82FAA9-A8F0-9158-9E52-558E9EB176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Importantly, since we drop the padded regions, we keep the same number of tokens as </a:t>
            </a:r>
            <a:r>
              <a:rPr lang="en-US" dirty="0" err="1"/>
              <a:t>DiT</a:t>
            </a:r>
            <a:r>
              <a:rPr lang="en-US" dirty="0"/>
              <a:t> input, and thus doesn’t introduce any training or inference overhead. You only need to change 3 lines of code</a:t>
            </a:r>
            <a:endParaRPr dirty="0"/>
          </a:p>
        </p:txBody>
      </p:sp>
    </p:spTree>
    <p:extLst>
      <p:ext uri="{BB962C8B-B14F-4D97-AF65-F5344CB8AC3E}">
        <p14:creationId xmlns:p14="http://schemas.microsoft.com/office/powerpoint/2010/main" val="1936938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7D6D25D-8909-B72F-421F-71BEC1829151}"/>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4B31912B-7843-B09B-F5B1-3D41072B94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3CDA217F-8728-5E09-BE1D-DDFAB777D1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now let’s look at experiments. We experiment in both image and video domain</a:t>
            </a:r>
          </a:p>
          <a:p>
            <a:pPr marL="0" lvl="0" indent="0" algn="l" rtl="0">
              <a:spcBef>
                <a:spcPts val="0"/>
              </a:spcBef>
              <a:spcAft>
                <a:spcPts val="0"/>
              </a:spcAft>
              <a:buNone/>
            </a:pPr>
            <a:r>
              <a:rPr lang="en-US" dirty="0"/>
              <a:t>For image, we follow prior work to use panorama images rendered from indoor rooms, and a few (less than 10%) in-the-wild data</a:t>
            </a:r>
          </a:p>
          <a:p>
            <a:pPr marL="0" lvl="0" indent="0" algn="l" rtl="0">
              <a:spcBef>
                <a:spcPts val="0"/>
              </a:spcBef>
              <a:spcAft>
                <a:spcPts val="0"/>
              </a:spcAft>
              <a:buNone/>
            </a:pPr>
            <a:r>
              <a:rPr lang="en-US" dirty="0"/>
              <a:t>For video, we train on YouTube panorama videos with some filtering</a:t>
            </a:r>
          </a:p>
          <a:p>
            <a:pPr marL="0" lvl="0" indent="0" algn="l" rtl="0">
              <a:spcBef>
                <a:spcPts val="0"/>
              </a:spcBef>
              <a:spcAft>
                <a:spcPts val="0"/>
              </a:spcAft>
              <a:buNone/>
            </a:pPr>
            <a:r>
              <a:rPr lang="en-US" dirty="0"/>
              <a:t>Both data are captioned using Gemini</a:t>
            </a:r>
            <a:endParaRPr dirty="0"/>
          </a:p>
        </p:txBody>
      </p:sp>
    </p:spTree>
    <p:extLst>
      <p:ext uri="{BB962C8B-B14F-4D97-AF65-F5344CB8AC3E}">
        <p14:creationId xmlns:p14="http://schemas.microsoft.com/office/powerpoint/2010/main" val="2991726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7A541C5-E7EE-3ACB-C136-C6CDC4E6B5C3}"/>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50C36B98-55BB-0433-E3BE-68E3A19162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34E923DF-CDCE-854C-98CA-FB5A534975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task can be considered a special case of </a:t>
            </a:r>
            <a:r>
              <a:rPr lang="en-US" dirty="0" err="1"/>
              <a:t>outpainting</a:t>
            </a:r>
            <a:r>
              <a:rPr lang="en-US" dirty="0"/>
              <a:t>. We adopt common metrics like FID for fidelity, CLIP-score for text alignment, and </a:t>
            </a:r>
            <a:r>
              <a:rPr lang="en-US" dirty="0" err="1"/>
              <a:t>Vbench</a:t>
            </a:r>
            <a:r>
              <a:rPr lang="en-US" dirty="0"/>
              <a:t> metrics for overall visual quality</a:t>
            </a:r>
          </a:p>
          <a:p>
            <a:pPr marL="0" lvl="0" indent="0" algn="l" rtl="0">
              <a:spcBef>
                <a:spcPts val="0"/>
              </a:spcBef>
              <a:spcAft>
                <a:spcPts val="0"/>
              </a:spcAft>
              <a:buNone/>
            </a:pPr>
            <a:r>
              <a:rPr lang="en-US" dirty="0"/>
              <a:t>We compare with many baselines in the paper, which can be mainly categorized to 2 groups. One that use camera metadata to project perspective input to the ERP space. For these methods, we provide them GT camera at test time</a:t>
            </a:r>
          </a:p>
          <a:p>
            <a:pPr marL="0" lvl="0" indent="0" algn="l" rtl="0">
              <a:spcBef>
                <a:spcPts val="0"/>
              </a:spcBef>
              <a:spcAft>
                <a:spcPts val="0"/>
              </a:spcAft>
              <a:buNone/>
            </a:pPr>
            <a:r>
              <a:rPr lang="en-US" dirty="0"/>
              <a:t>Another type of methods are camera-free. They always put input at the center of the ERP with 90deg </a:t>
            </a:r>
            <a:r>
              <a:rPr lang="en-US" dirty="0" err="1"/>
              <a:t>FoV</a:t>
            </a:r>
            <a:endParaRPr lang="en-US" dirty="0"/>
          </a:p>
          <a:p>
            <a:pPr marL="0" lvl="0" indent="0" algn="l" rtl="0">
              <a:spcBef>
                <a:spcPts val="0"/>
              </a:spcBef>
              <a:spcAft>
                <a:spcPts val="0"/>
              </a:spcAft>
              <a:buNone/>
            </a:pPr>
            <a:r>
              <a:rPr lang="en-US" dirty="0"/>
              <a:t>as shown in this example</a:t>
            </a:r>
          </a:p>
          <a:p>
            <a:pPr marL="0" lvl="0" indent="0" algn="l" rtl="0">
              <a:spcBef>
                <a:spcPts val="0"/>
              </a:spcBef>
              <a:spcAft>
                <a:spcPts val="0"/>
              </a:spcAft>
              <a:buNone/>
            </a:pPr>
            <a:r>
              <a:rPr lang="en-US" dirty="0"/>
              <a:t>For our 360Anything model, we fine-tune FLUX for image and Wan 2.1 for video</a:t>
            </a:r>
          </a:p>
          <a:p>
            <a:pPr marL="0" lvl="0" indent="0" algn="l" rtl="0">
              <a:spcBef>
                <a:spcPts val="0"/>
              </a:spcBef>
              <a:spcAft>
                <a:spcPts val="0"/>
              </a:spcAft>
              <a:buNone/>
            </a:pPr>
            <a:r>
              <a:rPr lang="en-US" dirty="0"/>
              <a:t>To make the model robust to camera metadata, we randomly sample </a:t>
            </a:r>
            <a:r>
              <a:rPr lang="en-US" dirty="0" err="1"/>
              <a:t>FoVs</a:t>
            </a:r>
            <a:r>
              <a:rPr lang="en-US" dirty="0"/>
              <a:t> and orientations to crop perspective videos during training</a:t>
            </a:r>
          </a:p>
          <a:p>
            <a:pPr marL="0" lvl="0" indent="0" algn="l" rtl="0">
              <a:spcBef>
                <a:spcPts val="0"/>
              </a:spcBef>
              <a:spcAft>
                <a:spcPts val="0"/>
              </a:spcAft>
              <a:buNone/>
            </a:pPr>
            <a:r>
              <a:rPr lang="en-US" dirty="0" err="1"/>
              <a:t>Notiably</a:t>
            </a:r>
            <a:r>
              <a:rPr lang="en-US" dirty="0"/>
              <a:t>, our model has no access to camera information at test time, it has to infer everything from the perspective video</a:t>
            </a:r>
          </a:p>
        </p:txBody>
      </p:sp>
    </p:spTree>
    <p:extLst>
      <p:ext uri="{BB962C8B-B14F-4D97-AF65-F5344CB8AC3E}">
        <p14:creationId xmlns:p14="http://schemas.microsoft.com/office/powerpoint/2010/main" val="929912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32F37E3-8A42-D60D-3F95-8FD01F094BEE}"/>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94644E33-D0B8-D7AD-CA82-7BBF216A5E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0623CFAD-C867-D346-1C18-BB54D23076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Quantitatively, </a:t>
            </a:r>
            <a:r>
              <a:rPr lang="en-US" altLang="zh-CN" dirty="0"/>
              <a:t>for image generation, </a:t>
            </a:r>
            <a:r>
              <a:rPr lang="en-US" dirty="0"/>
              <a:t>we will show the best baseline </a:t>
            </a:r>
            <a:r>
              <a:rPr lang="en-US" dirty="0" err="1"/>
              <a:t>CubeDiff</a:t>
            </a:r>
            <a:r>
              <a:rPr lang="en-US" dirty="0"/>
              <a:t>. We improve FID, FAED, and CLIP-score</a:t>
            </a:r>
          </a:p>
          <a:p>
            <a:pPr marL="0" lvl="0" indent="0" algn="l" rtl="0">
              <a:spcBef>
                <a:spcPts val="0"/>
              </a:spcBef>
              <a:spcAft>
                <a:spcPts val="0"/>
              </a:spcAft>
              <a:buNone/>
            </a:pPr>
            <a:r>
              <a:rPr lang="en-US" dirty="0"/>
              <a:t>FAED extracts first panorama features using an AE fine-tuned on ERP images, and then compute FID on these features. We significantly improve this metric, showing that 360Anything learns the correct ERP geometry</a:t>
            </a:r>
            <a:endParaRPr dirty="0"/>
          </a:p>
        </p:txBody>
      </p:sp>
    </p:spTree>
    <p:extLst>
      <p:ext uri="{BB962C8B-B14F-4D97-AF65-F5344CB8AC3E}">
        <p14:creationId xmlns:p14="http://schemas.microsoft.com/office/powerpoint/2010/main" val="624147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97F268D-E340-6BCA-AB3A-8EBA2A303FAB}"/>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57E0F948-A8F5-E6EB-E125-6F511BE556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9A070ABA-B229-0E0B-710A-9B3CF4F755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Qualitatively, we compare the generated panorama, and projected perspective views. The green one is the input image. </a:t>
            </a:r>
            <a:r>
              <a:rPr lang="en-US" dirty="0" err="1"/>
              <a:t>CubeDiff</a:t>
            </a:r>
            <a:r>
              <a:rPr lang="en-US" dirty="0"/>
              <a:t> sometimes produce artifacts near the boundary of the conditioning view</a:t>
            </a:r>
          </a:p>
          <a:p>
            <a:pPr marL="0" lvl="0" indent="0" algn="l" rtl="0">
              <a:spcBef>
                <a:spcPts val="0"/>
              </a:spcBef>
              <a:spcAft>
                <a:spcPts val="0"/>
              </a:spcAft>
              <a:buNone/>
            </a:pPr>
            <a:r>
              <a:rPr lang="en-US" dirty="0" err="1"/>
              <a:t>CubeDiff</a:t>
            </a:r>
            <a:r>
              <a:rPr lang="en-US" dirty="0"/>
              <a:t> always treats input as 90deg </a:t>
            </a:r>
            <a:r>
              <a:rPr lang="en-US" dirty="0" err="1"/>
              <a:t>FoV</a:t>
            </a:r>
            <a:r>
              <a:rPr lang="en-US" dirty="0"/>
              <a:t>. Yet when the actual </a:t>
            </a:r>
            <a:r>
              <a:rPr lang="en-US" dirty="0" err="1"/>
              <a:t>FoV</a:t>
            </a:r>
            <a:r>
              <a:rPr lang="en-US" dirty="0"/>
              <a:t> is smaller, it has to </a:t>
            </a:r>
            <a:r>
              <a:rPr lang="en-US" altLang="zh-CN" sz="1100" b="0" i="0" u="none" strike="noStrike" cap="none" baseline="0" dirty="0">
                <a:solidFill>
                  <a:srgbClr val="000000"/>
                </a:solidFill>
                <a:latin typeface="Arial"/>
                <a:ea typeface="Arial"/>
                <a:cs typeface="Arial"/>
                <a:sym typeface="Arial"/>
              </a:rPr>
              <a:t>stretch the objects at the image boundary, leading to distorted structure, like this ballon</a:t>
            </a:r>
          </a:p>
          <a:p>
            <a:pPr marL="0" lvl="0" indent="0" algn="l" rtl="0">
              <a:spcBef>
                <a:spcPts val="0"/>
              </a:spcBef>
              <a:spcAft>
                <a:spcPts val="0"/>
              </a:spcAft>
              <a:buNone/>
            </a:pPr>
            <a:r>
              <a:rPr lang="en-US" altLang="zh-CN" sz="1100" b="0" i="0" u="none" strike="noStrike" cap="none" baseline="0" dirty="0">
                <a:solidFill>
                  <a:srgbClr val="000000"/>
                </a:solidFill>
                <a:latin typeface="Arial"/>
                <a:ea typeface="Arial"/>
                <a:cs typeface="Arial"/>
                <a:sym typeface="Arial"/>
              </a:rPr>
              <a:t>and this mushroom</a:t>
            </a:r>
          </a:p>
          <a:p>
            <a:pPr marL="0" lvl="0" indent="0" algn="l" rtl="0">
              <a:spcBef>
                <a:spcPts val="0"/>
              </a:spcBef>
              <a:spcAft>
                <a:spcPts val="0"/>
              </a:spcAft>
              <a:buNone/>
            </a:pPr>
            <a:r>
              <a:rPr lang="en-US" altLang="zh-CN" sz="1100" b="0" i="0" u="none" strike="noStrike" cap="none" baseline="0" dirty="0">
                <a:solidFill>
                  <a:srgbClr val="000000"/>
                </a:solidFill>
                <a:latin typeface="Arial"/>
                <a:ea typeface="Arial"/>
                <a:cs typeface="Arial"/>
                <a:sym typeface="Arial"/>
              </a:rPr>
              <a:t>In contrast, 360Anything adapts to different </a:t>
            </a:r>
            <a:r>
              <a:rPr lang="en-US" altLang="zh-CN" sz="1100" b="0" i="0" u="none" strike="noStrike" cap="none" baseline="0" dirty="0" err="1">
                <a:solidFill>
                  <a:srgbClr val="000000"/>
                </a:solidFill>
                <a:latin typeface="Arial"/>
                <a:ea typeface="Arial"/>
                <a:cs typeface="Arial"/>
                <a:sym typeface="Arial"/>
              </a:rPr>
              <a:t>FoV</a:t>
            </a:r>
            <a:r>
              <a:rPr lang="en-US" altLang="zh-CN" sz="1100" b="0" i="0" u="none" strike="noStrike" cap="none" baseline="0" dirty="0">
                <a:solidFill>
                  <a:srgbClr val="000000"/>
                </a:solidFill>
                <a:latin typeface="Arial"/>
                <a:ea typeface="Arial"/>
                <a:cs typeface="Arial"/>
                <a:sym typeface="Arial"/>
              </a:rPr>
              <a:t> and camera orientation. As you can see the green box is smaller with a non-zero rotation</a:t>
            </a:r>
          </a:p>
        </p:txBody>
      </p:sp>
    </p:spTree>
    <p:extLst>
      <p:ext uri="{BB962C8B-B14F-4D97-AF65-F5344CB8AC3E}">
        <p14:creationId xmlns:p14="http://schemas.microsoft.com/office/powerpoint/2010/main" val="1221659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AAF1F5B-782E-187B-33D1-3D70222EB9B9}"/>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6C0332F9-4AA3-D85E-C83F-4D89843120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69A57CAC-22C7-A2C5-9357-ACFCD0CBE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more results on AI generated images. We also project the side views facing left, front, right, and back under the panorama. Recall our training data are mostly indoor rooms and real-world panoramas, these samples are OOD but our model still generalizes</a:t>
            </a:r>
          </a:p>
          <a:p>
            <a:pPr marL="0" lvl="0" indent="0" algn="l" rtl="0">
              <a:spcBef>
                <a:spcPts val="0"/>
              </a:spcBef>
              <a:spcAft>
                <a:spcPts val="0"/>
              </a:spcAft>
              <a:buNone/>
            </a:pPr>
            <a:r>
              <a:rPr lang="en-US" dirty="0"/>
              <a:t>Here are three more examples</a:t>
            </a:r>
            <a:endParaRPr dirty="0"/>
          </a:p>
        </p:txBody>
      </p:sp>
    </p:spTree>
    <p:extLst>
      <p:ext uri="{BB962C8B-B14F-4D97-AF65-F5344CB8AC3E}">
        <p14:creationId xmlns:p14="http://schemas.microsoft.com/office/powerpoint/2010/main" val="92442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229A6E4-99AF-5505-2D04-456F5E12F6A3}"/>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DE8214D9-99E7-BBA7-04B0-D1AB517DBF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709FA6E6-EA25-AB41-278C-6121986097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9490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03C8198D-F35C-40B9-FC8A-C5FE98BF6424}"/>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38C58A99-BF79-6224-23ED-8E30582E3E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07546C56-48DF-2E0A-0287-BB5CF9875A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shift the generated panorama by 180 degree</a:t>
            </a:r>
          </a:p>
          <a:p>
            <a:pPr marL="0" lvl="0" indent="0" algn="l" rtl="0">
              <a:spcBef>
                <a:spcPts val="0"/>
              </a:spcBef>
              <a:spcAft>
                <a:spcPts val="0"/>
              </a:spcAft>
              <a:buNone/>
            </a:pPr>
            <a:r>
              <a:rPr lang="en-US" dirty="0"/>
              <a:t>The center is smoothly connected, meaning there is no seam</a:t>
            </a:r>
            <a:endParaRPr dirty="0"/>
          </a:p>
        </p:txBody>
      </p:sp>
    </p:spTree>
    <p:extLst>
      <p:ext uri="{BB962C8B-B14F-4D97-AF65-F5344CB8AC3E}">
        <p14:creationId xmlns:p14="http://schemas.microsoft.com/office/powerpoint/2010/main" val="2425539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74A20B2-06F4-A372-E109-38A1CE253340}"/>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B54CCB82-8929-C7DB-48F2-27CB5A01C0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52853C19-13FB-A1E1-61B1-361EA71EB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panorama video generation, again we achieve the best LPIPS, FVD, and Aesthetic Quality from </a:t>
            </a:r>
            <a:r>
              <a:rPr lang="en-US" dirty="0" err="1"/>
              <a:t>VBench</a:t>
            </a:r>
            <a:endParaRPr lang="en-US" dirty="0"/>
          </a:p>
          <a:p>
            <a:pPr marL="0" lvl="0" indent="0" algn="l" rtl="0">
              <a:spcBef>
                <a:spcPts val="0"/>
              </a:spcBef>
              <a:spcAft>
                <a:spcPts val="0"/>
              </a:spcAft>
              <a:buNone/>
            </a:pPr>
            <a:r>
              <a:rPr lang="en-US" dirty="0"/>
              <a:t>LPIPS measures the reconstruction of input perspective on the generated panorama. Surprisingly, we are better than </a:t>
            </a:r>
            <a:r>
              <a:rPr lang="en-US" dirty="0" err="1"/>
              <a:t>ViewPoint</a:t>
            </a:r>
            <a:r>
              <a:rPr lang="en-US" dirty="0"/>
              <a:t> which uses pixel-aligned conditioning. This proves that 360Anything learns to infer the correct camera trajectory of the input</a:t>
            </a:r>
            <a:endParaRPr dirty="0"/>
          </a:p>
        </p:txBody>
      </p:sp>
    </p:spTree>
    <p:extLst>
      <p:ext uri="{BB962C8B-B14F-4D97-AF65-F5344CB8AC3E}">
        <p14:creationId xmlns:p14="http://schemas.microsoft.com/office/powerpoint/2010/main" val="2973329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7847899-04D7-617E-CCB7-EB13B68E6BC4}"/>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20F7DA22-67C5-7CFC-B51E-F213B5FECA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44146379-CAB7-CEE0-7183-94930EF6AD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bit more background about this ERP representation: it introduces distortions on the map. Along the equator the distortions are small, yet it’s huge around the pole, because you flatten a point to a horizontal line</a:t>
            </a:r>
            <a:endParaRPr dirty="0"/>
          </a:p>
        </p:txBody>
      </p:sp>
    </p:spTree>
    <p:extLst>
      <p:ext uri="{BB962C8B-B14F-4D97-AF65-F5344CB8AC3E}">
        <p14:creationId xmlns:p14="http://schemas.microsoft.com/office/powerpoint/2010/main" val="2115731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C948AE8-09B7-6AFE-C22A-1EA7C05FA16E}"/>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36D82ADA-D1FE-4BF2-598D-2916C285D9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EED2383C-F0E9-D628-9224-FEB20C44A9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some qualitative results. </a:t>
            </a:r>
            <a:r>
              <a:rPr lang="en-US" dirty="0" err="1"/>
              <a:t>ViewPoint</a:t>
            </a:r>
            <a:r>
              <a:rPr lang="en-US" dirty="0"/>
              <a:t> generates distorted humans and buildings. Our result is more stable. In addition, notice that the input video captures some people only towards the end of the video, yet our model generates them from the beginning of the panorama video. This demonstrates that our model understands object permanence, objects cannot suddenly appear in the scene, they should already be there</a:t>
            </a:r>
          </a:p>
          <a:p>
            <a:pPr marL="0" lvl="0" indent="0" algn="l" rtl="0">
              <a:spcBef>
                <a:spcPts val="0"/>
              </a:spcBef>
              <a:spcAft>
                <a:spcPts val="0"/>
              </a:spcAft>
              <a:buNone/>
            </a:pPr>
            <a:r>
              <a:rPr lang="en-US" dirty="0"/>
              <a:t>In this example, there is a hand in the conditioning video. Only 360Anything </a:t>
            </a:r>
            <a:r>
              <a:rPr lang="en-US" dirty="0" err="1"/>
              <a:t>outpaints</a:t>
            </a:r>
            <a:r>
              <a:rPr lang="en-US" dirty="0"/>
              <a:t> the entire person around it. It also infers roll rotation of tilted camera</a:t>
            </a:r>
            <a:endParaRPr dirty="0"/>
          </a:p>
        </p:txBody>
      </p:sp>
    </p:spTree>
    <p:extLst>
      <p:ext uri="{BB962C8B-B14F-4D97-AF65-F5344CB8AC3E}">
        <p14:creationId xmlns:p14="http://schemas.microsoft.com/office/powerpoint/2010/main" val="2993921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53DB6F1-7591-8DCA-8AE6-1E8278C031CC}"/>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06027883-1D62-84E5-804E-A29014F4F3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91DB7D00-55DC-F6E3-9667-7AC36510B5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more qualitative results. Again, we test on AI generated videos like this famous Sora lady</a:t>
            </a:r>
          </a:p>
          <a:p>
            <a:pPr marL="0" lvl="0" indent="0" algn="l" rtl="0">
              <a:spcBef>
                <a:spcPts val="0"/>
              </a:spcBef>
              <a:spcAft>
                <a:spcPts val="0"/>
              </a:spcAft>
              <a:buNone/>
            </a:pPr>
            <a:r>
              <a:rPr lang="en-US" dirty="0"/>
              <a:t>Definitely check out our project page to view the panorama in a 360 viewer</a:t>
            </a:r>
            <a:endParaRPr dirty="0"/>
          </a:p>
        </p:txBody>
      </p:sp>
    </p:spTree>
    <p:extLst>
      <p:ext uri="{BB962C8B-B14F-4D97-AF65-F5344CB8AC3E}">
        <p14:creationId xmlns:p14="http://schemas.microsoft.com/office/powerpoint/2010/main" val="2943642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F105EDE-C6C5-3C5B-DD7D-0AFD9CA27959}"/>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45260969-F2C7-27C6-030E-68BFA7DB60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7842176F-6A94-429E-15EB-F4FDB834EF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this car, you see the dust persists behind it after it drives by</a:t>
            </a:r>
            <a:endParaRPr dirty="0"/>
          </a:p>
        </p:txBody>
      </p:sp>
    </p:spTree>
    <p:extLst>
      <p:ext uri="{BB962C8B-B14F-4D97-AF65-F5344CB8AC3E}">
        <p14:creationId xmlns:p14="http://schemas.microsoft.com/office/powerpoint/2010/main" val="471927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4A3CAC5-6BE3-8C83-961C-1086C989DCD3}"/>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E5771D82-3752-2B2E-9550-973B2BCBB4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F36C663A-85BA-6A4E-4EC2-E10499249F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video with filming style, we generate a man running in a empty street</a:t>
            </a:r>
            <a:endParaRPr dirty="0"/>
          </a:p>
        </p:txBody>
      </p:sp>
    </p:spTree>
    <p:extLst>
      <p:ext uri="{BB962C8B-B14F-4D97-AF65-F5344CB8AC3E}">
        <p14:creationId xmlns:p14="http://schemas.microsoft.com/office/powerpoint/2010/main" val="2744366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0AEE8E6D-EDEC-61A2-0920-C822B72B132D}"/>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81E08560-22EF-5CC1-3FA2-7C7E679EB6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975E9DBD-2946-2F77-E252-2301E30CBC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another generation from the same input but under a different random seed. This time it generates a man at the back of the scene chasing the man in the input. Probably this is why the man is running in such a hurry</a:t>
            </a:r>
            <a:endParaRPr dirty="0"/>
          </a:p>
        </p:txBody>
      </p:sp>
    </p:spTree>
    <p:extLst>
      <p:ext uri="{BB962C8B-B14F-4D97-AF65-F5344CB8AC3E}">
        <p14:creationId xmlns:p14="http://schemas.microsoft.com/office/powerpoint/2010/main" val="1835764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BC9A8F9-F22B-EB03-6F10-118F7010FB86}"/>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01A80DE2-7532-39F4-EC26-422932F63E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2A794514-00FE-4221-8AEB-ECC4FD48BE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we show some challenging input videos with large object or camera motion. </a:t>
            </a:r>
            <a:r>
              <a:rPr lang="en-US" altLang="zh-CN" dirty="0"/>
              <a:t>We annotate the camera trajectory inferred by our model with this red border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we have a high-speed drone fly-through</a:t>
            </a:r>
          </a:p>
        </p:txBody>
      </p:sp>
    </p:spTree>
    <p:extLst>
      <p:ext uri="{BB962C8B-B14F-4D97-AF65-F5344CB8AC3E}">
        <p14:creationId xmlns:p14="http://schemas.microsoft.com/office/powerpoint/2010/main" val="2556889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07B05B0-7A79-D506-DC14-B58EF85BD1DA}"/>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90C80908-E2AE-C34C-533C-1D5C797F83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7EF7E9D7-1E28-063C-0381-D8575DCB0B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mountain biking</a:t>
            </a:r>
            <a:endParaRPr dirty="0"/>
          </a:p>
        </p:txBody>
      </p:sp>
    </p:spTree>
    <p:extLst>
      <p:ext uri="{BB962C8B-B14F-4D97-AF65-F5344CB8AC3E}">
        <p14:creationId xmlns:p14="http://schemas.microsoft.com/office/powerpoint/2010/main" val="2401749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61A4C7E-1847-DDD1-0CEC-9ACB6C8A7EFB}"/>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23380CDF-ECAE-F572-6F06-9CB23EF118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534D98A4-1602-0520-FC9B-3B60F0FBF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now this is really the last experiment I’ll talk about. We study whether panorama </a:t>
            </a:r>
            <a:r>
              <a:rPr lang="en-US" dirty="0" err="1"/>
              <a:t>outpainting</a:t>
            </a:r>
            <a:r>
              <a:rPr lang="en-US" dirty="0"/>
              <a:t> can help 3D scene reconstruction</a:t>
            </a:r>
          </a:p>
          <a:p>
            <a:pPr marL="0" lvl="0" indent="0" algn="l" rtl="0">
              <a:spcBef>
                <a:spcPts val="0"/>
              </a:spcBef>
              <a:spcAft>
                <a:spcPts val="0"/>
              </a:spcAft>
              <a:buNone/>
            </a:pPr>
            <a:r>
              <a:rPr lang="en-US" dirty="0"/>
              <a:t>A perspective video often has limited coverage of the scene, and training 3D reconstruction such as 3DGS on it will fail due to not enough parallax</a:t>
            </a:r>
          </a:p>
          <a:p>
            <a:pPr marL="0" lvl="0" indent="0" algn="l" rtl="0">
              <a:spcBef>
                <a:spcPts val="0"/>
              </a:spcBef>
              <a:spcAft>
                <a:spcPts val="0"/>
              </a:spcAft>
              <a:buNone/>
            </a:pPr>
            <a:r>
              <a:rPr lang="en-US" dirty="0"/>
              <a:t>We can </a:t>
            </a:r>
            <a:r>
              <a:rPr lang="en-US" dirty="0" err="1"/>
              <a:t>outpaint</a:t>
            </a:r>
            <a:r>
              <a:rPr lang="en-US" dirty="0"/>
              <a:t> the input to a panorama video covering the entire scene and thus a lot of parallax</a:t>
            </a:r>
          </a:p>
          <a:p>
            <a:pPr marL="0" lvl="0" indent="0" algn="l" rtl="0">
              <a:spcBef>
                <a:spcPts val="0"/>
              </a:spcBef>
              <a:spcAft>
                <a:spcPts val="0"/>
              </a:spcAft>
              <a:buNone/>
            </a:pPr>
            <a:r>
              <a:rPr lang="en-US" dirty="0"/>
              <a:t>From which we can train a 3DGS model and render novel views. The back of the scene is never observed by the input, so this is fully hallucinated by the model</a:t>
            </a:r>
            <a:endParaRPr dirty="0"/>
          </a:p>
        </p:txBody>
      </p:sp>
    </p:spTree>
    <p:extLst>
      <p:ext uri="{BB962C8B-B14F-4D97-AF65-F5344CB8AC3E}">
        <p14:creationId xmlns:p14="http://schemas.microsoft.com/office/powerpoint/2010/main" val="2368240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EC36779-36C7-8E66-74EE-3F2F9E773B43}"/>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687696D4-7189-81EC-077B-AB46873610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AB47953D-44BE-7CF4-EDE2-64A0365360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another example. This oven is never seen in the input, and hallucinated from the initial frames</a:t>
            </a:r>
            <a:endParaRPr dirty="0"/>
          </a:p>
        </p:txBody>
      </p:sp>
    </p:spTree>
    <p:extLst>
      <p:ext uri="{BB962C8B-B14F-4D97-AF65-F5344CB8AC3E}">
        <p14:creationId xmlns:p14="http://schemas.microsoft.com/office/powerpoint/2010/main" val="2841882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A6C36B22-1D8E-3701-8F59-E830D9F1B094}"/>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DF241FC6-49DA-D289-7A59-794FB8C40A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A70C4258-CD57-A7D8-42AE-6EB3C5FDC7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7839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B92B6E9-D787-86CE-2932-5277FCF90590}"/>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27F3CA3B-B0D8-914E-FA75-8C4FFEFA75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F55E77AE-47EA-D37E-BC22-BC79396EC7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property of ERP is its boundary continuity</a:t>
            </a:r>
          </a:p>
          <a:p>
            <a:pPr marL="0" lvl="0" indent="0" algn="l" rtl="0">
              <a:spcBef>
                <a:spcPts val="0"/>
              </a:spcBef>
              <a:spcAft>
                <a:spcPts val="0"/>
              </a:spcAft>
              <a:buNone/>
            </a:pPr>
            <a:r>
              <a:rPr lang="en-US" dirty="0"/>
              <a:t>If you crop its left, and right side, and put them together, they should seamlessly connect. This is because ERP comes from a sphere, and sphere has a continuous surface</a:t>
            </a:r>
            <a:endParaRPr dirty="0"/>
          </a:p>
        </p:txBody>
      </p:sp>
    </p:spTree>
    <p:extLst>
      <p:ext uri="{BB962C8B-B14F-4D97-AF65-F5344CB8AC3E}">
        <p14:creationId xmlns:p14="http://schemas.microsoft.com/office/powerpoint/2010/main" val="2676110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E996649-8E9F-F1C9-FE9F-325EA96B38CB}"/>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E4757B39-4A5D-BFAF-4108-577D5725D2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493DCCA3-F9E8-5C00-A9CF-882E27E80F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I’ll discuss some limitations and potential future works</a:t>
            </a:r>
          </a:p>
          <a:p>
            <a:pPr marL="0" lvl="0" indent="0" algn="l" rtl="0">
              <a:spcBef>
                <a:spcPts val="0"/>
              </a:spcBef>
              <a:spcAft>
                <a:spcPts val="0"/>
              </a:spcAft>
              <a:buNone/>
            </a:pPr>
            <a:r>
              <a:rPr lang="en-US" dirty="0"/>
              <a:t>First of all, although panorama encodes more world knowledge like object permanence, it’s still implicit. Thus, you would still expect some errors. In this example the mirror captures a man, so there should a real man at the opposite side of the camera, but 360Anything fails to generate it</a:t>
            </a:r>
            <a:endParaRPr dirty="0"/>
          </a:p>
        </p:txBody>
      </p:sp>
    </p:spTree>
    <p:extLst>
      <p:ext uri="{BB962C8B-B14F-4D97-AF65-F5344CB8AC3E}">
        <p14:creationId xmlns:p14="http://schemas.microsoft.com/office/powerpoint/2010/main" val="32355548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2C34F82-FCB6-F677-EF1E-5F8D75C785E0}"/>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B215390E-2038-39FB-0551-4356EBAD0B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15C01CE7-0B8E-1439-F8A8-8ADDF7696B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Second, our model can only handle standard digital images that have a low dynamic range (LDR). But compared to a narrow </a:t>
            </a:r>
            <a:r>
              <a:rPr lang="en-US" dirty="0" err="1"/>
              <a:t>FoV</a:t>
            </a:r>
            <a:r>
              <a:rPr lang="en-US" dirty="0"/>
              <a:t> video, a panorama video often covers sky which is much brighter than other part of the image. As a result, you often see over-exposure on the sky or regions that are too dark. To solve this, I think we need techniques to process high dynamic range (HDR) videos</a:t>
            </a:r>
            <a:endParaRPr dirty="0"/>
          </a:p>
        </p:txBody>
      </p:sp>
    </p:spTree>
    <p:extLst>
      <p:ext uri="{BB962C8B-B14F-4D97-AF65-F5344CB8AC3E}">
        <p14:creationId xmlns:p14="http://schemas.microsoft.com/office/powerpoint/2010/main" val="7609142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3079911-DF58-E53E-0A26-148F35EB9FC6}"/>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629462B3-12EB-A932-46D7-61EA6F02CF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E8C032C5-941C-8505-B4FD-49E47B4A64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big issue with panorama generation is the computation cost. Since we cover full 360deg </a:t>
            </a:r>
            <a:r>
              <a:rPr lang="en-US" dirty="0" err="1"/>
              <a:t>FoV</a:t>
            </a:r>
            <a:r>
              <a:rPr lang="en-US" dirty="0"/>
              <a:t>, the resolution is very high, for example, ERP has 8x the number of tokens compared to a normal perspective video</a:t>
            </a:r>
          </a:p>
          <a:p>
            <a:pPr marL="0" lvl="0" indent="0" algn="l" rtl="0">
              <a:spcBef>
                <a:spcPts val="0"/>
              </a:spcBef>
              <a:spcAft>
                <a:spcPts val="0"/>
              </a:spcAft>
              <a:buNone/>
            </a:pPr>
            <a:r>
              <a:rPr lang="en-US" dirty="0"/>
              <a:t>This just makes it hard to scale up to higher resolution and longer videos</a:t>
            </a:r>
          </a:p>
          <a:p>
            <a:pPr marL="0" lvl="0" indent="0" algn="l" rtl="0">
              <a:spcBef>
                <a:spcPts val="0"/>
              </a:spcBef>
              <a:spcAft>
                <a:spcPts val="0"/>
              </a:spcAft>
              <a:buNone/>
            </a:pPr>
            <a:r>
              <a:rPr lang="en-US" dirty="0"/>
              <a:t>I tried using a video </a:t>
            </a:r>
            <a:r>
              <a:rPr lang="en-US" dirty="0" err="1"/>
              <a:t>upsampling</a:t>
            </a:r>
            <a:r>
              <a:rPr lang="en-US" dirty="0"/>
              <a:t> model trained for perspective videos. However, it distorts the ERP structure and re-introduces seams due to the domain gap</a:t>
            </a:r>
            <a:endParaRPr dirty="0"/>
          </a:p>
        </p:txBody>
      </p:sp>
    </p:spTree>
    <p:extLst>
      <p:ext uri="{BB962C8B-B14F-4D97-AF65-F5344CB8AC3E}">
        <p14:creationId xmlns:p14="http://schemas.microsoft.com/office/powerpoint/2010/main" val="7854073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B8E7E2F-8B1F-2C7D-D11D-4DC10DDF6CDF}"/>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34932E88-C366-B532-07A0-4B6D7845F7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FEBD8D9B-A6BD-468C-01D0-C334F94C3B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our current model can only process 5s videos (or 81 frames)</a:t>
            </a:r>
          </a:p>
          <a:p>
            <a:pPr marL="0" lvl="0" indent="0" algn="l" rtl="0">
              <a:spcBef>
                <a:spcPts val="0"/>
              </a:spcBef>
              <a:spcAft>
                <a:spcPts val="0"/>
              </a:spcAft>
              <a:buNone/>
            </a:pPr>
            <a:r>
              <a:rPr lang="en-US" dirty="0"/>
              <a:t>While it’s quite robust to different FPS, some of my testing videos are </a:t>
            </a:r>
            <a:r>
              <a:rPr lang="en-US" dirty="0" err="1"/>
              <a:t>downsampled</a:t>
            </a:r>
            <a:r>
              <a:rPr lang="en-US" dirty="0"/>
              <a:t> from 15s. It’s still not enough if we want to cover a really large scene</a:t>
            </a:r>
          </a:p>
          <a:p>
            <a:pPr marL="0" lvl="0" indent="0" algn="l" rtl="0">
              <a:spcBef>
                <a:spcPts val="0"/>
              </a:spcBef>
              <a:spcAft>
                <a:spcPts val="0"/>
              </a:spcAft>
              <a:buNone/>
            </a:pPr>
            <a:r>
              <a:rPr lang="en-US" dirty="0"/>
              <a:t>One potential direction is to distill the bidirectional video diffusion model to a causal and autoregressive model. This way we can significantly speed up inference and context length</a:t>
            </a:r>
          </a:p>
          <a:p>
            <a:pPr marL="0" lvl="0" indent="0" algn="l" rtl="0">
              <a:spcBef>
                <a:spcPts val="0"/>
              </a:spcBef>
              <a:spcAft>
                <a:spcPts val="0"/>
              </a:spcAft>
              <a:buNone/>
            </a:pPr>
            <a:r>
              <a:rPr lang="en-US" dirty="0"/>
              <a:t>However, a panorama generator often uses future observation to complete the panorama at the current time, if you remember this example. So having a causal model will break this, and the model will have some large state change if new thing appear</a:t>
            </a:r>
            <a:endParaRPr dirty="0"/>
          </a:p>
        </p:txBody>
      </p:sp>
    </p:spTree>
    <p:extLst>
      <p:ext uri="{BB962C8B-B14F-4D97-AF65-F5344CB8AC3E}">
        <p14:creationId xmlns:p14="http://schemas.microsoft.com/office/powerpoint/2010/main" val="306263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CF26D41-2A9B-4133-2FB4-3E49467082D8}"/>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15F47201-7128-F97C-7A6E-F75BB85609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4B1AF235-1C78-887B-1C0D-59C26A7D92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why do we study panorama? Why are they important?</a:t>
            </a:r>
          </a:p>
          <a:p>
            <a:pPr marL="0" lvl="0" indent="0" algn="l" rtl="0">
              <a:spcBef>
                <a:spcPts val="0"/>
              </a:spcBef>
              <a:spcAft>
                <a:spcPts val="0"/>
              </a:spcAft>
              <a:buNone/>
            </a:pPr>
            <a:r>
              <a:rPr lang="en-US" dirty="0"/>
              <a:t>Panoramas have a wide range of applications, to name a few, in simulation, it’s common to use a 360deg image as the environment map, to store the lighting and other properties of a scene</a:t>
            </a:r>
            <a:endParaRPr dirty="0"/>
          </a:p>
        </p:txBody>
      </p:sp>
    </p:spTree>
    <p:extLst>
      <p:ext uri="{BB962C8B-B14F-4D97-AF65-F5344CB8AC3E}">
        <p14:creationId xmlns:p14="http://schemas.microsoft.com/office/powerpoint/2010/main" val="264529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79EF25F-E9AD-2F1A-DE82-1EB726488EDA}"/>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D163D658-00AA-117E-1B37-17DF742EC1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753FDCCB-B70E-0057-8950-9D4214719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Also, in gaming, like in VR games, it eliminates delays in rendering new views when you move your head</a:t>
            </a:r>
          </a:p>
          <a:p>
            <a:pPr marL="0" lvl="0" indent="0" algn="l" rtl="0">
              <a:spcBef>
                <a:spcPts val="0"/>
              </a:spcBef>
              <a:spcAft>
                <a:spcPts val="0"/>
              </a:spcAft>
              <a:buNone/>
            </a:pPr>
            <a:r>
              <a:rPr lang="en-US" dirty="0"/>
              <a:t>Let’s say we store this scene on a sphere</a:t>
            </a:r>
            <a:endParaRPr dirty="0"/>
          </a:p>
        </p:txBody>
      </p:sp>
    </p:spTree>
    <p:extLst>
      <p:ext uri="{BB962C8B-B14F-4D97-AF65-F5344CB8AC3E}">
        <p14:creationId xmlns:p14="http://schemas.microsoft.com/office/powerpoint/2010/main" val="2463903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5170612-02E7-C47E-1918-1FB29BD13B93}"/>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66966D95-CF8C-78EB-35B6-AF0F719895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CD2B3EFF-3666-5FAA-4449-C351343447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if you move the camera horizontally or vertically, it’s just cropping a perspective view from the sphere, thus very fast</a:t>
            </a:r>
            <a:endParaRPr dirty="0"/>
          </a:p>
        </p:txBody>
      </p:sp>
    </p:spTree>
    <p:extLst>
      <p:ext uri="{BB962C8B-B14F-4D97-AF65-F5344CB8AC3E}">
        <p14:creationId xmlns:p14="http://schemas.microsoft.com/office/powerpoint/2010/main" val="2236801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DD19187E-FD22-79B0-0C7E-C533202EF667}"/>
            </a:ext>
          </a:extLst>
        </p:cNvPr>
        <p:cNvGrpSpPr/>
        <p:nvPr/>
      </p:nvGrpSpPr>
      <p:grpSpPr>
        <a:xfrm>
          <a:off x="0" y="0"/>
          <a:ext cx="0" cy="0"/>
          <a:chOff x="0" y="0"/>
          <a:chExt cx="0" cy="0"/>
        </a:xfrm>
      </p:grpSpPr>
      <p:sp>
        <p:nvSpPr>
          <p:cNvPr id="372" name="Google Shape;372;g35ed1a7d134_2_164:notes">
            <a:extLst>
              <a:ext uri="{FF2B5EF4-FFF2-40B4-BE49-F238E27FC236}">
                <a16:creationId xmlns:a16="http://schemas.microsoft.com/office/drawing/2014/main" id="{EBF35D0B-C0D3-5FDC-FE26-8FADFBFB35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zh-CN" altLang="en-US"/>
          </a:p>
        </p:txBody>
      </p:sp>
      <p:sp>
        <p:nvSpPr>
          <p:cNvPr id="373" name="Google Shape;373;g35ed1a7d134_2_164:notes">
            <a:extLst>
              <a:ext uri="{FF2B5EF4-FFF2-40B4-BE49-F238E27FC236}">
                <a16:creationId xmlns:a16="http://schemas.microsoft.com/office/drawing/2014/main" id="{F930A25F-29C3-59FA-7325-F5A156108D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me specifically, I think of panorama as a potential way to fix the 3D consistency issue in video models</a:t>
            </a:r>
          </a:p>
          <a:p>
            <a:pPr marL="0" lvl="0" indent="0" algn="l" rtl="0">
              <a:spcBef>
                <a:spcPts val="0"/>
              </a:spcBef>
              <a:spcAft>
                <a:spcPts val="0"/>
              </a:spcAft>
              <a:buNone/>
            </a:pPr>
            <a:r>
              <a:rPr lang="en-US" dirty="0"/>
              <a:t>Video models have this forgetting issue, when you move the camera away and move back, the scene may change completely. It doesn’t really have the concept of object permanence. We argue that this is because current video models only capture a narrow view of the physical world, without fully understanding its 3D nature</a:t>
            </a:r>
          </a:p>
          <a:p>
            <a:pPr marL="0" lvl="0" indent="0" algn="l" rtl="0">
              <a:spcBef>
                <a:spcPts val="0"/>
              </a:spcBef>
              <a:spcAft>
                <a:spcPts val="0"/>
              </a:spcAft>
              <a:buNone/>
            </a:pPr>
            <a:r>
              <a:rPr lang="en-US" dirty="0"/>
              <a:t>In contrast, if we generate a 360deg video, we force the model to cover every object in the scene in its output. So the objects are always there and thus the model won’t forget</a:t>
            </a:r>
            <a:endParaRPr dirty="0"/>
          </a:p>
        </p:txBody>
      </p:sp>
    </p:spTree>
    <p:extLst>
      <p:ext uri="{BB962C8B-B14F-4D97-AF65-F5344CB8AC3E}">
        <p14:creationId xmlns:p14="http://schemas.microsoft.com/office/powerpoint/2010/main" val="3938895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p4"/><Relationship Id="rId7" Type="http://schemas.openxmlformats.org/officeDocument/2006/relationships/hyperlink" Target="https://360anything.github.io/"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11" Type="http://schemas.openxmlformats.org/officeDocument/2006/relationships/image" Target="../media/image4.png"/><Relationship Id="rId5" Type="http://schemas.openxmlformats.org/officeDocument/2006/relationships/slideLayout" Target="../slideLayouts/slideLayout1.xml"/><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microsoft.com/office/2007/relationships/media" Target="../media/media9.mp4"/><Relationship Id="rId7" Type="http://schemas.openxmlformats.org/officeDocument/2006/relationships/slideLayout" Target="../slideLayouts/slideLayout1.xml"/><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video" Target="../media/media10.mp4"/><Relationship Id="rId11" Type="http://schemas.openxmlformats.org/officeDocument/2006/relationships/image" Target="../media/image20.png"/><Relationship Id="rId5" Type="http://schemas.microsoft.com/office/2007/relationships/media" Target="../media/media10.mp4"/><Relationship Id="rId10" Type="http://schemas.openxmlformats.org/officeDocument/2006/relationships/image" Target="../media/image19.png"/><Relationship Id="rId4" Type="http://schemas.openxmlformats.org/officeDocument/2006/relationships/video" Target="../media/media9.mp4"/><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12.mp4"/><Relationship Id="rId7" Type="http://schemas.openxmlformats.org/officeDocument/2006/relationships/image" Target="../media/image21.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11.xml"/><Relationship Id="rId5" Type="http://schemas.openxmlformats.org/officeDocument/2006/relationships/slideLayout" Target="../slideLayouts/slideLayout1.xml"/><Relationship Id="rId10" Type="http://schemas.openxmlformats.org/officeDocument/2006/relationships/image" Target="../media/image24.png"/><Relationship Id="rId4" Type="http://schemas.openxmlformats.org/officeDocument/2006/relationships/video" Target="../media/media12.mp4"/><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3.mp4"/><Relationship Id="rId7" Type="http://schemas.openxmlformats.org/officeDocument/2006/relationships/image" Target="../media/image23.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video" Target="../media/media13.mp4"/></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microsoft.com/office/2007/relationships/media" Target="../media/media13.mp4"/><Relationship Id="rId7"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video" Target="../media/media14.mp4"/><Relationship Id="rId11" Type="http://schemas.openxmlformats.org/officeDocument/2006/relationships/image" Target="../media/image26.png"/><Relationship Id="rId5" Type="http://schemas.microsoft.com/office/2007/relationships/media" Target="../media/media14.mp4"/><Relationship Id="rId10" Type="http://schemas.openxmlformats.org/officeDocument/2006/relationships/image" Target="../media/image25.png"/><Relationship Id="rId4" Type="http://schemas.openxmlformats.org/officeDocument/2006/relationships/video" Target="../media/media13.mp4"/><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video" Target="../media/media18.mp4"/><Relationship Id="rId13" Type="http://schemas.openxmlformats.org/officeDocument/2006/relationships/slideLayout" Target="../slideLayouts/slideLayout1.xml"/><Relationship Id="rId18" Type="http://schemas.openxmlformats.org/officeDocument/2006/relationships/image" Target="../media/image30.png"/><Relationship Id="rId3" Type="http://schemas.microsoft.com/office/2007/relationships/media" Target="../media/media16.mp4"/><Relationship Id="rId7" Type="http://schemas.microsoft.com/office/2007/relationships/media" Target="../media/media18.mp4"/><Relationship Id="rId12" Type="http://schemas.openxmlformats.org/officeDocument/2006/relationships/video" Target="../media/media20.mp4"/><Relationship Id="rId17" Type="http://schemas.openxmlformats.org/officeDocument/2006/relationships/image" Target="../media/image29.png"/><Relationship Id="rId2" Type="http://schemas.openxmlformats.org/officeDocument/2006/relationships/video" Target="../media/media15.mp4"/><Relationship Id="rId16" Type="http://schemas.openxmlformats.org/officeDocument/2006/relationships/image" Target="../media/image28.png"/><Relationship Id="rId20" Type="http://schemas.openxmlformats.org/officeDocument/2006/relationships/image" Target="../media/image32.png"/><Relationship Id="rId1" Type="http://schemas.microsoft.com/office/2007/relationships/media" Target="../media/media15.mp4"/><Relationship Id="rId6" Type="http://schemas.openxmlformats.org/officeDocument/2006/relationships/video" Target="../media/media17.mp4"/><Relationship Id="rId11" Type="http://schemas.microsoft.com/office/2007/relationships/media" Target="../media/media20.mp4"/><Relationship Id="rId5" Type="http://schemas.microsoft.com/office/2007/relationships/media" Target="../media/media17.mp4"/><Relationship Id="rId15" Type="http://schemas.openxmlformats.org/officeDocument/2006/relationships/image" Target="../media/image27.png"/><Relationship Id="rId10" Type="http://schemas.openxmlformats.org/officeDocument/2006/relationships/video" Target="../media/media19.mp4"/><Relationship Id="rId19" Type="http://schemas.openxmlformats.org/officeDocument/2006/relationships/image" Target="../media/image31.png"/><Relationship Id="rId4" Type="http://schemas.openxmlformats.org/officeDocument/2006/relationships/video" Target="../media/media16.mp4"/><Relationship Id="rId9" Type="http://schemas.microsoft.com/office/2007/relationships/media" Target="../media/media19.mp4"/><Relationship Id="rId1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3.mp4"/><Relationship Id="rId7" Type="http://schemas.openxmlformats.org/officeDocument/2006/relationships/image" Target="../media/image23.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video" Target="../media/media13.mp4"/></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microsoft.com/office/2007/relationships/media" Target="../media/media22.mp4"/><Relationship Id="rId7" Type="http://schemas.openxmlformats.org/officeDocument/2006/relationships/slideLayout" Target="../slideLayouts/slideLayout1.xml"/><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video" Target="../media/media17.mp4"/><Relationship Id="rId11" Type="http://schemas.openxmlformats.org/officeDocument/2006/relationships/image" Target="../media/image29.png"/><Relationship Id="rId5" Type="http://schemas.microsoft.com/office/2007/relationships/media" Target="../media/media17.mp4"/><Relationship Id="rId10" Type="http://schemas.openxmlformats.org/officeDocument/2006/relationships/image" Target="../media/image34.png"/><Relationship Id="rId4" Type="http://schemas.openxmlformats.org/officeDocument/2006/relationships/video" Target="../media/media22.mp4"/><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video" Target="../media/media24.mp4"/><Relationship Id="rId13" Type="http://schemas.openxmlformats.org/officeDocument/2006/relationships/image" Target="../media/image35.png"/><Relationship Id="rId3" Type="http://schemas.microsoft.com/office/2007/relationships/media" Target="../media/media13.mp4"/><Relationship Id="rId7" Type="http://schemas.microsoft.com/office/2007/relationships/media" Target="../media/media24.mp4"/><Relationship Id="rId12" Type="http://schemas.openxmlformats.org/officeDocument/2006/relationships/image" Target="../media/image25.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video" Target="../media/media23.mp4"/><Relationship Id="rId11" Type="http://schemas.openxmlformats.org/officeDocument/2006/relationships/image" Target="../media/image23.png"/><Relationship Id="rId5" Type="http://schemas.microsoft.com/office/2007/relationships/media" Target="../media/media23.mp4"/><Relationship Id="rId10" Type="http://schemas.openxmlformats.org/officeDocument/2006/relationships/notesSlide" Target="../notesSlides/notesSlide17.xml"/><Relationship Id="rId4" Type="http://schemas.openxmlformats.org/officeDocument/2006/relationships/video" Target="../media/media13.mp4"/><Relationship Id="rId9"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microsoft.com/office/2007/relationships/media" Target="../media/media26.mp4"/><Relationship Id="rId7" Type="http://schemas.openxmlformats.org/officeDocument/2006/relationships/slideLayout" Target="../slideLayouts/slideLayout1.xml"/><Relationship Id="rId2" Type="http://schemas.openxmlformats.org/officeDocument/2006/relationships/video" Target="../media/media25.mp4"/><Relationship Id="rId1" Type="http://schemas.microsoft.com/office/2007/relationships/media" Target="../media/media25.mp4"/><Relationship Id="rId6" Type="http://schemas.openxmlformats.org/officeDocument/2006/relationships/video" Target="../media/media12.mp4"/><Relationship Id="rId11" Type="http://schemas.openxmlformats.org/officeDocument/2006/relationships/image" Target="../media/image24.png"/><Relationship Id="rId5" Type="http://schemas.microsoft.com/office/2007/relationships/media" Target="../media/media12.mp4"/><Relationship Id="rId10" Type="http://schemas.openxmlformats.org/officeDocument/2006/relationships/image" Target="../media/image37.png"/><Relationship Id="rId4" Type="http://schemas.openxmlformats.org/officeDocument/2006/relationships/video" Target="../media/media26.mp4"/><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hyperlink" Target="https://en.wikipedia.org/wiki/Equirectangular_projection" TargetMode="Externa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hyperlink" Target="https://en.wikipedia.org/wiki/Equirectangular_project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hyperlink" Target="https://360anything.github.io/" TargetMode="External"/><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24.png"/><Relationship Id="rId5" Type="http://schemas.openxmlformats.org/officeDocument/2006/relationships/image" Target="../media/image49.emf"/><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4.mp4"/><Relationship Id="rId7" Type="http://schemas.openxmlformats.org/officeDocument/2006/relationships/hyperlink" Target="https://huggingface.co/black-forest-labs/FLUX.1-dev" TargetMode="Externa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video" Target="../media/media24.mp4"/><Relationship Id="rId9"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quirectangular_projectio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video" Target="../media/media30.mp4"/><Relationship Id="rId13" Type="http://schemas.openxmlformats.org/officeDocument/2006/relationships/slideLayout" Target="../slideLayouts/slideLayout1.xml"/><Relationship Id="rId18" Type="http://schemas.openxmlformats.org/officeDocument/2006/relationships/image" Target="../media/image67.png"/><Relationship Id="rId3" Type="http://schemas.microsoft.com/office/2007/relationships/media" Target="../media/media28.mp4"/><Relationship Id="rId7" Type="http://schemas.microsoft.com/office/2007/relationships/media" Target="../media/media30.mp4"/><Relationship Id="rId12" Type="http://schemas.openxmlformats.org/officeDocument/2006/relationships/video" Target="../media/media32.mp4"/><Relationship Id="rId17" Type="http://schemas.openxmlformats.org/officeDocument/2006/relationships/image" Target="../media/image66.png"/><Relationship Id="rId2" Type="http://schemas.openxmlformats.org/officeDocument/2006/relationships/video" Target="../media/media27.mp4"/><Relationship Id="rId16" Type="http://schemas.openxmlformats.org/officeDocument/2006/relationships/image" Target="../media/image65.png"/><Relationship Id="rId20" Type="http://schemas.openxmlformats.org/officeDocument/2006/relationships/image" Target="../media/image69.png"/><Relationship Id="rId1" Type="http://schemas.microsoft.com/office/2007/relationships/media" Target="../media/media27.mp4"/><Relationship Id="rId6" Type="http://schemas.openxmlformats.org/officeDocument/2006/relationships/video" Target="../media/media29.mp4"/><Relationship Id="rId11" Type="http://schemas.microsoft.com/office/2007/relationships/media" Target="../media/media32.mp4"/><Relationship Id="rId5" Type="http://schemas.microsoft.com/office/2007/relationships/media" Target="../media/media29.mp4"/><Relationship Id="rId15" Type="http://schemas.openxmlformats.org/officeDocument/2006/relationships/image" Target="../media/image64.png"/><Relationship Id="rId10" Type="http://schemas.openxmlformats.org/officeDocument/2006/relationships/video" Target="../media/media31.mp4"/><Relationship Id="rId19" Type="http://schemas.openxmlformats.org/officeDocument/2006/relationships/image" Target="../media/image68.png"/><Relationship Id="rId4" Type="http://schemas.openxmlformats.org/officeDocument/2006/relationships/video" Target="../media/media28.mp4"/><Relationship Id="rId9" Type="http://schemas.microsoft.com/office/2007/relationships/media" Target="../media/media31.mp4"/><Relationship Id="rId1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07/relationships/media" Target="../media/media34.mp4"/><Relationship Id="rId7" Type="http://schemas.openxmlformats.org/officeDocument/2006/relationships/image" Target="../media/image70.png"/><Relationship Id="rId2" Type="http://schemas.openxmlformats.org/officeDocument/2006/relationships/video" Target="../media/media33.mp4"/><Relationship Id="rId1" Type="http://schemas.microsoft.com/office/2007/relationships/media" Target="../media/media33.mp4"/><Relationship Id="rId6" Type="http://schemas.openxmlformats.org/officeDocument/2006/relationships/notesSlide" Target="../notesSlides/notesSlide41.xml"/><Relationship Id="rId5" Type="http://schemas.openxmlformats.org/officeDocument/2006/relationships/slideLayout" Target="../slideLayouts/slideLayout1.xml"/><Relationship Id="rId4" Type="http://schemas.openxmlformats.org/officeDocument/2006/relationships/video" Target="../media/media34.mp4"/><Relationship Id="rId9" Type="http://schemas.openxmlformats.org/officeDocument/2006/relationships/hyperlink" Target="https://360anything.github.io/"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3" Type="http://schemas.microsoft.com/office/2007/relationships/media" Target="../media/media36.mp4"/><Relationship Id="rId7" Type="http://schemas.openxmlformats.org/officeDocument/2006/relationships/image" Target="../media/image72.png"/><Relationship Id="rId2" Type="http://schemas.openxmlformats.org/officeDocument/2006/relationships/video" Target="../media/media35.mp4"/><Relationship Id="rId1" Type="http://schemas.microsoft.com/office/2007/relationships/media" Target="../media/media35.mp4"/><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video" Target="../media/media36.mp4"/></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microsoft.com/office/2007/relationships/media" Target="../media/media38.mp4"/><Relationship Id="rId7" Type="http://schemas.openxmlformats.org/officeDocument/2006/relationships/image" Target="../media/image74.png"/><Relationship Id="rId2" Type="http://schemas.openxmlformats.org/officeDocument/2006/relationships/video" Target="../media/media37.mp4"/><Relationship Id="rId1" Type="http://schemas.microsoft.com/office/2007/relationships/media" Target="../media/media37.mp4"/><Relationship Id="rId6" Type="http://schemas.openxmlformats.org/officeDocument/2006/relationships/notesSlide" Target="../notesSlides/notesSlide43.xml"/><Relationship Id="rId5" Type="http://schemas.openxmlformats.org/officeDocument/2006/relationships/slideLayout" Target="../slideLayouts/slideLayout1.xml"/><Relationship Id="rId4" Type="http://schemas.openxmlformats.org/officeDocument/2006/relationships/video" Target="../media/media38.mp4"/></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07/relationships/media" Target="../media/media39.mp4"/><Relationship Id="rId7" Type="http://schemas.openxmlformats.org/officeDocument/2006/relationships/image" Target="../media/image74.png"/><Relationship Id="rId2" Type="http://schemas.openxmlformats.org/officeDocument/2006/relationships/video" Target="../media/media37.mp4"/><Relationship Id="rId1" Type="http://schemas.microsoft.com/office/2007/relationships/media" Target="../media/media37.mp4"/><Relationship Id="rId6" Type="http://schemas.openxmlformats.org/officeDocument/2006/relationships/notesSlide" Target="../notesSlides/notesSlide44.xml"/><Relationship Id="rId5" Type="http://schemas.openxmlformats.org/officeDocument/2006/relationships/slideLayout" Target="../slideLayouts/slideLayout1.xml"/><Relationship Id="rId4" Type="http://schemas.openxmlformats.org/officeDocument/2006/relationships/video" Target="../media/media39.mp4"/></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07/relationships/media" Target="../media/media41.mp4"/><Relationship Id="rId7" Type="http://schemas.openxmlformats.org/officeDocument/2006/relationships/image" Target="../media/image77.png"/><Relationship Id="rId2" Type="http://schemas.openxmlformats.org/officeDocument/2006/relationships/video" Target="../media/media40.mp4"/><Relationship Id="rId1" Type="http://schemas.microsoft.com/office/2007/relationships/media" Target="../media/media40.mp4"/><Relationship Id="rId6" Type="http://schemas.openxmlformats.org/officeDocument/2006/relationships/notesSlide" Target="../notesSlides/notesSlide45.xml"/><Relationship Id="rId5" Type="http://schemas.openxmlformats.org/officeDocument/2006/relationships/slideLayout" Target="../slideLayouts/slideLayout1.xml"/><Relationship Id="rId4" Type="http://schemas.openxmlformats.org/officeDocument/2006/relationships/video" Target="../media/media41.mp4"/></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3" Type="http://schemas.microsoft.com/office/2007/relationships/media" Target="../media/media43.mp4"/><Relationship Id="rId7" Type="http://schemas.openxmlformats.org/officeDocument/2006/relationships/image" Target="../media/image79.png"/><Relationship Id="rId2" Type="http://schemas.openxmlformats.org/officeDocument/2006/relationships/video" Target="../media/media42.mp4"/><Relationship Id="rId1" Type="http://schemas.microsoft.com/office/2007/relationships/media" Target="../media/media42.mp4"/><Relationship Id="rId6" Type="http://schemas.openxmlformats.org/officeDocument/2006/relationships/notesSlide" Target="../notesSlides/notesSlide46.xml"/><Relationship Id="rId5" Type="http://schemas.openxmlformats.org/officeDocument/2006/relationships/slideLayout" Target="../slideLayouts/slideLayout1.xml"/><Relationship Id="rId4" Type="http://schemas.openxmlformats.org/officeDocument/2006/relationships/video" Target="../media/media43.mp4"/></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microsoft.com/office/2007/relationships/media" Target="../media/media45.mp4"/><Relationship Id="rId7" Type="http://schemas.openxmlformats.org/officeDocument/2006/relationships/slideLayout" Target="../slideLayouts/slideLayout1.xml"/><Relationship Id="rId2" Type="http://schemas.openxmlformats.org/officeDocument/2006/relationships/video" Target="../media/media44.mp4"/><Relationship Id="rId1" Type="http://schemas.microsoft.com/office/2007/relationships/media" Target="../media/media44.mp4"/><Relationship Id="rId6" Type="http://schemas.openxmlformats.org/officeDocument/2006/relationships/video" Target="../media/media46.mp4"/><Relationship Id="rId11" Type="http://schemas.openxmlformats.org/officeDocument/2006/relationships/image" Target="../media/image83.png"/><Relationship Id="rId5" Type="http://schemas.microsoft.com/office/2007/relationships/media" Target="../media/media46.mp4"/><Relationship Id="rId10" Type="http://schemas.openxmlformats.org/officeDocument/2006/relationships/image" Target="../media/image82.png"/><Relationship Id="rId4" Type="http://schemas.openxmlformats.org/officeDocument/2006/relationships/video" Target="../media/media45.mp4"/><Relationship Id="rId9" Type="http://schemas.openxmlformats.org/officeDocument/2006/relationships/image" Target="../media/image81.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8.xml"/><Relationship Id="rId3" Type="http://schemas.microsoft.com/office/2007/relationships/media" Target="../media/media48.mp4"/><Relationship Id="rId7" Type="http://schemas.openxmlformats.org/officeDocument/2006/relationships/slideLayout" Target="../slideLayouts/slideLayout1.xml"/><Relationship Id="rId2" Type="http://schemas.openxmlformats.org/officeDocument/2006/relationships/video" Target="../media/media47.mp4"/><Relationship Id="rId1" Type="http://schemas.microsoft.com/office/2007/relationships/media" Target="../media/media47.mp4"/><Relationship Id="rId6" Type="http://schemas.openxmlformats.org/officeDocument/2006/relationships/video" Target="../media/media49.mp4"/><Relationship Id="rId11" Type="http://schemas.openxmlformats.org/officeDocument/2006/relationships/image" Target="../media/image86.png"/><Relationship Id="rId5" Type="http://schemas.microsoft.com/office/2007/relationships/media" Target="../media/media49.mp4"/><Relationship Id="rId10" Type="http://schemas.openxmlformats.org/officeDocument/2006/relationships/image" Target="../media/image85.png"/><Relationship Id="rId4" Type="http://schemas.openxmlformats.org/officeDocument/2006/relationships/video" Target="../media/media48.mp4"/><Relationship Id="rId9"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Equirectangular_projection"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media" Target="../media/media51.mp4"/><Relationship Id="rId7" Type="http://schemas.openxmlformats.org/officeDocument/2006/relationships/image" Target="../media/image88.png"/><Relationship Id="rId2" Type="http://schemas.openxmlformats.org/officeDocument/2006/relationships/video" Target="../media/media50.mp4"/><Relationship Id="rId1" Type="http://schemas.microsoft.com/office/2007/relationships/media" Target="../media/media50.mp4"/><Relationship Id="rId6" Type="http://schemas.openxmlformats.org/officeDocument/2006/relationships/notesSlide" Target="../notesSlides/notesSlide50.xml"/><Relationship Id="rId5" Type="http://schemas.openxmlformats.org/officeDocument/2006/relationships/slideLayout" Target="../slideLayouts/slideLayout1.xml"/><Relationship Id="rId4" Type="http://schemas.openxmlformats.org/officeDocument/2006/relationships/video" Target="../media/media51.mp4"/></Relationships>
</file>

<file path=ppt/slides/_rels/slide5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1.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media" Target="../media/media29.mp4"/><Relationship Id="rId7" Type="http://schemas.openxmlformats.org/officeDocument/2006/relationships/image" Target="../media/image105.png"/><Relationship Id="rId2" Type="http://schemas.openxmlformats.org/officeDocument/2006/relationships/video" Target="../media/media27.mp4"/><Relationship Id="rId1" Type="http://schemas.microsoft.com/office/2007/relationships/media" Target="../media/media27.mp4"/><Relationship Id="rId6" Type="http://schemas.openxmlformats.org/officeDocument/2006/relationships/notesSlide" Target="../notesSlides/notesSlide53.xml"/><Relationship Id="rId5" Type="http://schemas.openxmlformats.org/officeDocument/2006/relationships/slideLayout" Target="../slideLayouts/slideLayout1.xml"/><Relationship Id="rId4" Type="http://schemas.openxmlformats.org/officeDocument/2006/relationships/video" Target="../media/media29.mp4"/><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hyperlink" Target="https://polyhaven.com/hdri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4.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1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2.png"/><Relationship Id="rId5" Type="http://schemas.microsoft.com/office/2007/relationships/media" Target="../media/media5.mp4"/><Relationship Id="rId15" Type="http://schemas.openxmlformats.org/officeDocument/2006/relationships/image" Target="../media/image15.png"/><Relationship Id="rId10" Type="http://schemas.openxmlformats.org/officeDocument/2006/relationships/notesSlide" Target="../notesSlides/notesSlide8.xml"/><Relationship Id="rId4" Type="http://schemas.openxmlformats.org/officeDocument/2006/relationships/video" Target="../media/media4.mp4"/><Relationship Id="rId9" Type="http://schemas.openxmlformats.org/officeDocument/2006/relationships/slideLayout" Target="../slideLayouts/slideLayout1.xml"/><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8.mp4"/><Relationship Id="rId7" Type="http://schemas.openxmlformats.org/officeDocument/2006/relationships/image" Target="../media/image1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video" Target="../media/media8.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49931" y="207757"/>
            <a:ext cx="6181498" cy="272494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dk1"/>
                </a:solidFill>
              </a:rPr>
              <a:t>360Anything</a:t>
            </a:r>
            <a:r>
              <a:rPr lang="en-US" sz="2800" dirty="0">
                <a:solidFill>
                  <a:schemeClr val="dk1"/>
                </a:solidFill>
              </a:rPr>
              <a:t>: Geometry-Free Lifting of Images and Videos to 360°</a:t>
            </a:r>
          </a:p>
          <a:p>
            <a:pPr marL="0" lvl="0" indent="0" rtl="0">
              <a:spcBef>
                <a:spcPts val="0"/>
              </a:spcBef>
              <a:spcAft>
                <a:spcPts val="0"/>
              </a:spcAft>
              <a:buNone/>
            </a:pPr>
            <a:endParaRPr lang="en-US" sz="1200" dirty="0">
              <a:solidFill>
                <a:schemeClr val="dk2"/>
              </a:solidFill>
            </a:endParaRPr>
          </a:p>
          <a:p>
            <a:pPr lvl="0"/>
            <a:r>
              <a:rPr lang="en-CA" sz="1600" dirty="0">
                <a:solidFill>
                  <a:schemeClr val="dk2"/>
                </a:solidFill>
              </a:rPr>
              <a:t>Ziyi Wu, Daniel Watson, Andrea </a:t>
            </a:r>
            <a:r>
              <a:rPr lang="en-CA" sz="1600" dirty="0" err="1">
                <a:solidFill>
                  <a:schemeClr val="dk2"/>
                </a:solidFill>
              </a:rPr>
              <a:t>Tagliasacchi</a:t>
            </a:r>
            <a:r>
              <a:rPr lang="en-CA" altLang="zh-CN" sz="1600" dirty="0">
                <a:solidFill>
                  <a:schemeClr val="dk2"/>
                </a:solidFill>
              </a:rPr>
              <a:t>,</a:t>
            </a:r>
          </a:p>
          <a:p>
            <a:pPr lvl="0"/>
            <a:r>
              <a:rPr lang="en-CA" altLang="zh-CN" sz="1600" dirty="0">
                <a:solidFill>
                  <a:schemeClr val="dk2"/>
                </a:solidFill>
              </a:rPr>
              <a:t>David J. Fleet, Marcus A. Brubaker, Saurabh Saxena</a:t>
            </a:r>
            <a:endParaRPr lang="en-CA" sz="1600" dirty="0">
              <a:solidFill>
                <a:schemeClr val="dk2"/>
              </a:solidFill>
            </a:endParaRPr>
          </a:p>
          <a:p>
            <a:pPr marL="0" lvl="0" indent="0" rtl="0">
              <a:spcBef>
                <a:spcPts val="0"/>
              </a:spcBef>
              <a:spcAft>
                <a:spcPts val="0"/>
              </a:spcAft>
              <a:buNone/>
            </a:pPr>
            <a:endParaRPr sz="1000" dirty="0">
              <a:solidFill>
                <a:schemeClr val="dk2"/>
              </a:solidFill>
            </a:endParaRPr>
          </a:p>
          <a:p>
            <a:pPr marL="0" lvl="0" indent="0" rtl="0">
              <a:spcBef>
                <a:spcPts val="0"/>
              </a:spcBef>
              <a:spcAft>
                <a:spcPts val="0"/>
              </a:spcAft>
              <a:buNone/>
            </a:pPr>
            <a:r>
              <a:rPr lang="en" sz="1800" b="1" dirty="0">
                <a:solidFill>
                  <a:schemeClr val="dk2"/>
                </a:solidFill>
              </a:rPr>
              <a:t>arXiv 2026</a:t>
            </a:r>
            <a:endParaRPr lang="en" sz="1800" b="1" dirty="0">
              <a:solidFill>
                <a:srgbClr val="FF0000"/>
              </a:solidFill>
            </a:endParaRPr>
          </a:p>
          <a:p>
            <a:pPr marL="0" lvl="0" indent="0" rtl="0">
              <a:spcBef>
                <a:spcPts val="0"/>
              </a:spcBef>
              <a:spcAft>
                <a:spcPts val="0"/>
              </a:spcAft>
              <a:buNone/>
            </a:pPr>
            <a:endParaRPr lang="en" sz="1000" dirty="0">
              <a:solidFill>
                <a:schemeClr val="dk2"/>
              </a:solidFill>
            </a:endParaRPr>
          </a:p>
          <a:p>
            <a:pPr lvl="0"/>
            <a:r>
              <a:rPr lang="en-US" altLang="zh-CN" sz="1800" dirty="0">
                <a:solidFill>
                  <a:schemeClr val="dk2"/>
                </a:solidFill>
              </a:rPr>
              <a:t>Website: </a:t>
            </a:r>
            <a:r>
              <a:rPr lang="en-US" altLang="zh-CN" sz="1800" dirty="0">
                <a:solidFill>
                  <a:schemeClr val="dk2"/>
                </a:solidFill>
                <a:hlinkClick r:id="rId7"/>
              </a:rPr>
              <a:t>https://360anything.github.io/</a:t>
            </a:r>
            <a:endParaRPr sz="1800" dirty="0">
              <a:solidFill>
                <a:schemeClr val="dk2"/>
              </a:solidFill>
            </a:endParaRPr>
          </a:p>
        </p:txBody>
      </p:sp>
      <p:sp>
        <p:nvSpPr>
          <p:cNvPr id="14" name="灯片编号占位符 13">
            <a:extLst>
              <a:ext uri="{FF2B5EF4-FFF2-40B4-BE49-F238E27FC236}">
                <a16:creationId xmlns:a16="http://schemas.microsoft.com/office/drawing/2014/main" id="{42AD71C7-4574-F09B-C5B7-A35C10295D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pic>
        <p:nvPicPr>
          <p:cNvPr id="3" name="图片 2" descr="QR 代码&#10;&#10;AI 生成的内容可能不正确。">
            <a:extLst>
              <a:ext uri="{FF2B5EF4-FFF2-40B4-BE49-F238E27FC236}">
                <a16:creationId xmlns:a16="http://schemas.microsoft.com/office/drawing/2014/main" id="{A27E7F46-43C6-4123-3CD9-E7A3B0E5C469}"/>
              </a:ext>
            </a:extLst>
          </p:cNvPr>
          <p:cNvPicPr>
            <a:picLocks noChangeAspect="1"/>
          </p:cNvPicPr>
          <p:nvPr/>
        </p:nvPicPr>
        <p:blipFill>
          <a:blip r:embed="rId8"/>
          <a:stretch>
            <a:fillRect/>
          </a:stretch>
        </p:blipFill>
        <p:spPr>
          <a:xfrm>
            <a:off x="7138504" y="236273"/>
            <a:ext cx="1333954" cy="1333954"/>
          </a:xfrm>
          <a:prstGeom prst="rect">
            <a:avLst/>
          </a:prstGeom>
        </p:spPr>
      </p:pic>
      <p:pic>
        <p:nvPicPr>
          <p:cNvPr id="13" name="图片 12" descr="手机屏幕截图&#10;&#10;AI 生成的内容可能不正确。">
            <a:extLst>
              <a:ext uri="{FF2B5EF4-FFF2-40B4-BE49-F238E27FC236}">
                <a16:creationId xmlns:a16="http://schemas.microsoft.com/office/drawing/2014/main" id="{04E40F89-D2FB-DA5D-BD76-C361F52A9D56}"/>
              </a:ext>
            </a:extLst>
          </p:cNvPr>
          <p:cNvPicPr>
            <a:picLocks noChangeAspect="1"/>
          </p:cNvPicPr>
          <p:nvPr/>
        </p:nvPicPr>
        <p:blipFill>
          <a:blip r:embed="rId9"/>
          <a:stretch>
            <a:fillRect/>
          </a:stretch>
        </p:blipFill>
        <p:spPr>
          <a:xfrm>
            <a:off x="4998583" y="2039833"/>
            <a:ext cx="3724048" cy="614856"/>
          </a:xfrm>
          <a:prstGeom prst="rect">
            <a:avLst/>
          </a:prstGeom>
        </p:spPr>
      </p:pic>
      <p:pic>
        <p:nvPicPr>
          <p:cNvPr id="22" name="customv5_ours_42">
            <a:hlinkClick r:id="" action="ppaction://media"/>
            <a:extLst>
              <a:ext uri="{FF2B5EF4-FFF2-40B4-BE49-F238E27FC236}">
                <a16:creationId xmlns:a16="http://schemas.microsoft.com/office/drawing/2014/main" id="{F22FF754-A33D-C277-FA34-6942826E179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21298" y="2843357"/>
            <a:ext cx="4183200" cy="2091600"/>
          </a:xfrm>
          <a:prstGeom prst="rect">
            <a:avLst/>
          </a:prstGeom>
        </p:spPr>
      </p:pic>
      <p:pic>
        <p:nvPicPr>
          <p:cNvPr id="23" name="customv5_ours_44">
            <a:hlinkClick r:id="" action="ppaction://media"/>
            <a:extLst>
              <a:ext uri="{FF2B5EF4-FFF2-40B4-BE49-F238E27FC236}">
                <a16:creationId xmlns:a16="http://schemas.microsoft.com/office/drawing/2014/main" id="{5DD80CC0-3CFA-0CF5-EB4A-92E7D09F228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769007" y="2843357"/>
            <a:ext cx="4183200" cy="209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22"/>
                                        </p:tgtEl>
                                      </p:cBhvr>
                                    </p:cmd>
                                  </p:childTnLst>
                                </p:cTn>
                              </p:par>
                              <p:par>
                                <p:cTn id="7" presetID="1" presetClass="mediacall" presetSubtype="0" fill="hold" nodeType="withEffect">
                                  <p:stCondLst>
                                    <p:cond delay="0"/>
                                  </p:stCondLst>
                                  <p:childTnLst>
                                    <p:cmd type="call" cmd="playFrom(0.0)">
                                      <p:cBhvr>
                                        <p:cTn id="8" dur="506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22"/>
                                        </p:tgtEl>
                                      </p:cBhvr>
                                    </p:cmd>
                                  </p:childTnLst>
                                </p:cTn>
                              </p:par>
                            </p:childTnLst>
                          </p:cTn>
                        </p:par>
                      </p:childTnLst>
                    </p:cTn>
                  </p:par>
                </p:childTnLst>
              </p:cTn>
              <p:nextCondLst>
                <p:cond evt="onClick" delay="0">
                  <p:tgtEl>
                    <p:spTgt spid="22"/>
                  </p:tgtEl>
                </p:cond>
              </p:nextCondLst>
            </p:seq>
            <p:seq concurrent="1" nextAc="seek">
              <p:cTn id="14" restart="whenNotActive" fill="hold" evtFilter="cancelBubble" nodeType="interactiveSeq">
                <p:stCondLst>
                  <p:cond evt="onClick" delay="0">
                    <p:tgtEl>
                      <p:spTgt spid="2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23"/>
                                        </p:tgtEl>
                                      </p:cBhvr>
                                    </p:cmd>
                                  </p:childTnLst>
                                </p:cTn>
                              </p:par>
                            </p:childTnLst>
                          </p:cTn>
                        </p:par>
                      </p:childTnLst>
                    </p:cTn>
                  </p:par>
                </p:childTnLst>
              </p:cTn>
              <p:nextCondLst>
                <p:cond evt="onClick" delay="0">
                  <p:tgtEl>
                    <p:spTgt spid="23"/>
                  </p:tgtEl>
                </p:cond>
              </p:nextCondLst>
            </p:seq>
            <p:video>
              <p:cMediaNode vol="80000">
                <p:cTn id="19" repeatCount="indefinite" fill="hold" display="0">
                  <p:stCondLst>
                    <p:cond delay="indefinite"/>
                  </p:stCondLst>
                </p:cTn>
                <p:tgtEl>
                  <p:spTgt spid="22"/>
                </p:tgtEl>
              </p:cMediaNode>
            </p:video>
            <p:video>
              <p:cMediaNode vol="80000">
                <p:cTn id="20" repeatCount="indefinite" fill="hold" display="0">
                  <p:stCondLst>
                    <p:cond delay="indefinite"/>
                  </p:stCondLst>
                </p:cTn>
                <p:tgtEl>
                  <p:spTgt spid="2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AE46908-28C3-ACF0-2C01-AC2B01CFBE9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AE424F-8AFF-CB38-F589-C9C70AE61B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3" name="Google Shape;1179;p113">
            <a:extLst>
              <a:ext uri="{FF2B5EF4-FFF2-40B4-BE49-F238E27FC236}">
                <a16:creationId xmlns:a16="http://schemas.microsoft.com/office/drawing/2014/main" id="{8A51A669-E8BB-CA89-C71D-B501B71C2AA7}"/>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Why 360° Panorama?</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6835DA50-B397-CA76-902F-B67B42004D89}"/>
              </a:ext>
            </a:extLst>
          </p:cNvPr>
          <p:cNvSpPr txBox="1"/>
          <p:nvPr/>
        </p:nvSpPr>
        <p:spPr>
          <a:xfrm>
            <a:off x="647999" y="892575"/>
            <a:ext cx="6375536" cy="800219"/>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rgbClr val="FF0000"/>
                </a:solidFill>
                <a:latin typeface="+mj-lt"/>
              </a:rPr>
              <a:t>Video generation</a:t>
            </a:r>
            <a:r>
              <a:rPr lang="en-US" altLang="zh-CN" sz="1600" dirty="0">
                <a:solidFill>
                  <a:schemeClr val="tx1"/>
                </a:solidFill>
                <a:latin typeface="+mj-lt"/>
              </a:rPr>
              <a:t>: enforces 3D consistency, </a:t>
            </a:r>
            <a:r>
              <a:rPr lang="en-US" altLang="zh-CN" sz="1600" i="1" dirty="0">
                <a:solidFill>
                  <a:schemeClr val="tx1"/>
                </a:solidFill>
                <a:latin typeface="+mj-lt"/>
              </a:rPr>
              <a:t>implicit </a:t>
            </a:r>
            <a:r>
              <a:rPr lang="en-US" altLang="zh-CN" sz="1600" dirty="0">
                <a:solidFill>
                  <a:schemeClr val="tx1"/>
                </a:solidFill>
                <a:latin typeface="+mj-lt"/>
              </a:rPr>
              <a:t>memory</a:t>
            </a:r>
          </a:p>
          <a:p>
            <a:pPr>
              <a:spcAft>
                <a:spcPts val="1200"/>
              </a:spcAft>
            </a:pPr>
            <a:r>
              <a:rPr lang="en-US" altLang="zh-CN" sz="1600" dirty="0">
                <a:solidFill>
                  <a:schemeClr val="tx1"/>
                </a:solidFill>
                <a:latin typeface="+mj-lt"/>
              </a:rPr>
              <a:t>More “scalable” than explicit ones, e.g., point clouds</a:t>
            </a:r>
          </a:p>
        </p:txBody>
      </p:sp>
      <p:sp>
        <p:nvSpPr>
          <p:cNvPr id="6" name="Google Shape;939;p95">
            <a:extLst>
              <a:ext uri="{FF2B5EF4-FFF2-40B4-BE49-F238E27FC236}">
                <a16:creationId xmlns:a16="http://schemas.microsoft.com/office/drawing/2014/main" id="{D29A6C8B-F1FC-4AEC-FAE1-C6CBB32F6224}"/>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US" sz="700" dirty="0">
                <a:solidFill>
                  <a:srgbClr val="202124"/>
                </a:solidFill>
                <a:latin typeface="Google Sans Text"/>
                <a:ea typeface="Google Sans Text"/>
                <a:cs typeface="Google Sans Text"/>
                <a:sym typeface="Google Sans Text"/>
              </a:rPr>
              <a:t>Li, </a:t>
            </a:r>
            <a:r>
              <a:rPr lang="en-US" sz="700" dirty="0" err="1">
                <a:solidFill>
                  <a:srgbClr val="202124"/>
                </a:solidFill>
                <a:latin typeface="Google Sans Text"/>
                <a:ea typeface="Google Sans Text"/>
                <a:cs typeface="Google Sans Text"/>
                <a:sym typeface="Google Sans Text"/>
              </a:rPr>
              <a:t>Runjia</a:t>
            </a:r>
            <a:r>
              <a:rPr lang="en-US" sz="700" dirty="0">
                <a:solidFill>
                  <a:srgbClr val="202124"/>
                </a:solidFill>
                <a:latin typeface="Google Sans Text"/>
                <a:ea typeface="Google Sans Text"/>
                <a:cs typeface="Google Sans Text"/>
                <a:sym typeface="Google Sans Text"/>
              </a:rPr>
              <a:t>, et al. "</a:t>
            </a:r>
            <a:r>
              <a:rPr lang="en-US" sz="700" dirty="0" err="1">
                <a:solidFill>
                  <a:srgbClr val="202124"/>
                </a:solidFill>
                <a:latin typeface="Google Sans Text"/>
                <a:ea typeface="Google Sans Text"/>
                <a:cs typeface="Google Sans Text"/>
                <a:sym typeface="Google Sans Text"/>
              </a:rPr>
              <a:t>VMem</a:t>
            </a:r>
            <a:r>
              <a:rPr lang="en-US" sz="700" dirty="0">
                <a:solidFill>
                  <a:srgbClr val="202124"/>
                </a:solidFill>
                <a:latin typeface="Google Sans Text"/>
                <a:ea typeface="Google Sans Text"/>
                <a:cs typeface="Google Sans Text"/>
                <a:sym typeface="Google Sans Text"/>
              </a:rPr>
              <a:t>: Consistent Interactive Video Scene Generation with </a:t>
            </a:r>
            <a:r>
              <a:rPr lang="en-US" sz="700" dirty="0" err="1">
                <a:solidFill>
                  <a:srgbClr val="202124"/>
                </a:solidFill>
                <a:latin typeface="Google Sans Text"/>
                <a:ea typeface="Google Sans Text"/>
                <a:cs typeface="Google Sans Text"/>
                <a:sym typeface="Google Sans Text"/>
              </a:rPr>
              <a:t>Surfel</a:t>
            </a:r>
            <a:r>
              <a:rPr lang="en-US" sz="700" dirty="0">
                <a:solidFill>
                  <a:srgbClr val="202124"/>
                </a:solidFill>
                <a:latin typeface="Google Sans Text"/>
                <a:ea typeface="Google Sans Text"/>
                <a:cs typeface="Google Sans Text"/>
                <a:sym typeface="Google Sans Text"/>
              </a:rPr>
              <a:t>-Indexed View Memory." </a:t>
            </a:r>
            <a:r>
              <a:rPr lang="en-US" altLang="zh-CN" sz="700" dirty="0">
                <a:solidFill>
                  <a:srgbClr val="202124"/>
                </a:solidFill>
                <a:latin typeface="Google Sans Text"/>
                <a:ea typeface="Google Sans Text"/>
                <a:cs typeface="Google Sans Text"/>
                <a:sym typeface="Google Sans Text"/>
              </a:rPr>
              <a:t>ICCV. 2025</a:t>
            </a:r>
            <a:r>
              <a:rPr lang="en-US" sz="700" dirty="0">
                <a:solidFill>
                  <a:srgbClr val="202124"/>
                </a:solidFill>
                <a:latin typeface="Google Sans Text"/>
                <a:ea typeface="Google Sans Text"/>
                <a:cs typeface="Google Sans Text"/>
                <a:sym typeface="Google Sans Text"/>
              </a:rPr>
              <a:t>.</a:t>
            </a:r>
            <a:endParaRPr sz="700" dirty="0">
              <a:solidFill>
                <a:srgbClr val="202124"/>
              </a:solidFill>
              <a:latin typeface="Google Sans Text"/>
              <a:ea typeface="Google Sans Text"/>
              <a:cs typeface="Google Sans Text"/>
              <a:sym typeface="Google Sans Text"/>
            </a:endParaRPr>
          </a:p>
        </p:txBody>
      </p:sp>
      <p:pic>
        <p:nvPicPr>
          <p:cNvPr id="5" name="bad">
            <a:hlinkClick r:id="" action="ppaction://media"/>
            <a:extLst>
              <a:ext uri="{FF2B5EF4-FFF2-40B4-BE49-F238E27FC236}">
                <a16:creationId xmlns:a16="http://schemas.microsoft.com/office/drawing/2014/main" id="{BD8ED1C9-139E-E35B-1CBB-BA7AC3E6DE9F}"/>
              </a:ext>
            </a:extLst>
          </p:cNvPr>
          <p:cNvPicPr>
            <a:picLocks noChangeAspect="1"/>
          </p:cNvPicPr>
          <p:nvPr>
            <a:videoFile r:link="rId1"/>
            <p:extLst>
              <p:ext uri="{DAA4B4D4-6D71-4841-9C94-3DE7FCFB9230}">
                <p14:media xmlns:p14="http://schemas.microsoft.com/office/powerpoint/2010/main" r:embed="rId2">
                  <p14:trim st="5499"/>
                </p14:media>
              </p:ext>
            </p:extLst>
          </p:nvPr>
        </p:nvPicPr>
        <p:blipFill>
          <a:blip r:embed="rId9"/>
          <a:stretch>
            <a:fillRect/>
          </a:stretch>
        </p:blipFill>
        <p:spPr>
          <a:xfrm>
            <a:off x="606750" y="1792275"/>
            <a:ext cx="3596341" cy="2157805"/>
          </a:xfrm>
          <a:prstGeom prst="rect">
            <a:avLst/>
          </a:prstGeom>
        </p:spPr>
      </p:pic>
      <p:pic>
        <p:nvPicPr>
          <p:cNvPr id="11" name="re10k_ours_16_pano">
            <a:hlinkClick r:id="" action="ppaction://media"/>
            <a:extLst>
              <a:ext uri="{FF2B5EF4-FFF2-40B4-BE49-F238E27FC236}">
                <a16:creationId xmlns:a16="http://schemas.microsoft.com/office/drawing/2014/main" id="{5ACF50DF-2846-9253-5775-99898453857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377969" y="1790080"/>
            <a:ext cx="4320000" cy="2160000"/>
          </a:xfrm>
          <a:prstGeom prst="rect">
            <a:avLst/>
          </a:prstGeom>
        </p:spPr>
      </p:pic>
      <p:pic>
        <p:nvPicPr>
          <p:cNvPr id="12" name="re10k_ours_16_pers">
            <a:hlinkClick r:id="" action="ppaction://media"/>
            <a:extLst>
              <a:ext uri="{FF2B5EF4-FFF2-40B4-BE49-F238E27FC236}">
                <a16:creationId xmlns:a16="http://schemas.microsoft.com/office/drawing/2014/main" id="{9550F25C-B6F5-4404-85A8-651F12D8CA7E}"/>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187252" y="249405"/>
            <a:ext cx="1482142" cy="1482142"/>
          </a:xfrm>
          <a:prstGeom prst="rect">
            <a:avLst/>
          </a:prstGeom>
          <a:ln w="25400">
            <a:solidFill>
              <a:srgbClr val="FF0000"/>
            </a:solidFill>
          </a:ln>
        </p:spPr>
      </p:pic>
    </p:spTree>
    <p:extLst>
      <p:ext uri="{BB962C8B-B14F-4D97-AF65-F5344CB8AC3E}">
        <p14:creationId xmlns:p14="http://schemas.microsoft.com/office/powerpoint/2010/main" val="267282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63" fill="hold"/>
                                        <p:tgtEl>
                                          <p:spTgt spid="11"/>
                                        </p:tgtEl>
                                      </p:cBhvr>
                                    </p:cmd>
                                  </p:childTnLst>
                                </p:cTn>
                              </p:par>
                              <p:par>
                                <p:cTn id="11" presetID="1" presetClass="mediacall" presetSubtype="0" fill="hold" nodeType="withEffect">
                                  <p:stCondLst>
                                    <p:cond delay="0"/>
                                  </p:stCondLst>
                                  <p:childTnLst>
                                    <p:cmd type="call" cmd="playFrom(0.0)">
                                      <p:cBhvr>
                                        <p:cTn id="12" dur="5063" fill="hold"/>
                                        <p:tgtEl>
                                          <p:spTgt spid="12"/>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5"/>
                </p:tgtEl>
              </p:cMediaNode>
            </p:video>
            <p:video>
              <p:cMediaNode vol="80000">
                <p:cTn id="18" repeatCount="indefinite" fill="hold" display="0">
                  <p:stCondLst>
                    <p:cond delay="indefinite"/>
                  </p:stCondLst>
                </p:cTn>
                <p:tgtEl>
                  <p:spTgt spid="11"/>
                </p:tgtEl>
              </p:cMediaNode>
            </p:video>
            <p:video>
              <p:cMediaNode vol="80000">
                <p:cTn id="19" repeatCount="indefinite" fill="hold" display="0">
                  <p:stCondLst>
                    <p:cond delay="indefinite"/>
                  </p:stCondLst>
                </p:cTn>
                <p:tgtEl>
                  <p:spTgt spid="12"/>
                </p:tgtEl>
              </p:cMediaNode>
            </p:vide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787AA2B-E703-92F0-1968-1ED6DC1FE57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7EDFD6-1F61-6C66-E2C5-956F7A3F61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3" name="Google Shape;1179;p113">
            <a:extLst>
              <a:ext uri="{FF2B5EF4-FFF2-40B4-BE49-F238E27FC236}">
                <a16:creationId xmlns:a16="http://schemas.microsoft.com/office/drawing/2014/main" id="{04BAB412-7ABA-AF0E-C12E-F59E72BF9BEC}"/>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Task: Perspective-to-360°</a:t>
            </a:r>
            <a:endParaRPr lang="en-US" b="1" dirty="0">
              <a:solidFill>
                <a:schemeClr val="tx1"/>
              </a:solidFill>
              <a:latin typeface="+mj-lt"/>
            </a:endParaRPr>
          </a:p>
        </p:txBody>
      </p:sp>
      <p:pic>
        <p:nvPicPr>
          <p:cNvPr id="14" name="图片 13" descr="建筑的摆设布局&#10;&#10;AI 生成的内容可能不正确。">
            <a:extLst>
              <a:ext uri="{FF2B5EF4-FFF2-40B4-BE49-F238E27FC236}">
                <a16:creationId xmlns:a16="http://schemas.microsoft.com/office/drawing/2014/main" id="{436855C1-69FE-E166-4E1B-3BE5AC1F8081}"/>
              </a:ext>
            </a:extLst>
          </p:cNvPr>
          <p:cNvPicPr>
            <a:picLocks noChangeAspect="1"/>
          </p:cNvPicPr>
          <p:nvPr/>
        </p:nvPicPr>
        <p:blipFill>
          <a:blip r:embed="rId7"/>
          <a:stretch>
            <a:fillRect/>
          </a:stretch>
        </p:blipFill>
        <p:spPr>
          <a:xfrm>
            <a:off x="312420" y="2678547"/>
            <a:ext cx="4015420" cy="2007710"/>
          </a:xfrm>
          <a:prstGeom prst="rect">
            <a:avLst/>
          </a:prstGeom>
        </p:spPr>
      </p:pic>
      <p:pic>
        <p:nvPicPr>
          <p:cNvPr id="16" name="图片 15" descr="建筑的摆设布局&#10;&#10;AI 生成的内容可能不正确。">
            <a:extLst>
              <a:ext uri="{FF2B5EF4-FFF2-40B4-BE49-F238E27FC236}">
                <a16:creationId xmlns:a16="http://schemas.microsoft.com/office/drawing/2014/main" id="{754A947B-879D-AA4D-9D79-6D18CEC930B6}"/>
              </a:ext>
            </a:extLst>
          </p:cNvPr>
          <p:cNvPicPr>
            <a:picLocks noChangeAspect="1"/>
          </p:cNvPicPr>
          <p:nvPr/>
        </p:nvPicPr>
        <p:blipFill>
          <a:blip r:embed="rId8"/>
          <a:stretch>
            <a:fillRect/>
          </a:stretch>
        </p:blipFill>
        <p:spPr>
          <a:xfrm>
            <a:off x="1670542" y="720800"/>
            <a:ext cx="1299175" cy="1299175"/>
          </a:xfrm>
          <a:prstGeom prst="rect">
            <a:avLst/>
          </a:prstGeom>
        </p:spPr>
      </p:pic>
      <p:pic>
        <p:nvPicPr>
          <p:cNvPr id="17" name="0_pers">
            <a:hlinkClick r:id="" action="ppaction://media"/>
            <a:extLst>
              <a:ext uri="{FF2B5EF4-FFF2-40B4-BE49-F238E27FC236}">
                <a16:creationId xmlns:a16="http://schemas.microsoft.com/office/drawing/2014/main" id="{82F7B924-AA21-F0D8-EF45-735409FA12A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089510" y="720800"/>
            <a:ext cx="1299175" cy="1299175"/>
          </a:xfrm>
          <a:prstGeom prst="rect">
            <a:avLst/>
          </a:prstGeom>
        </p:spPr>
      </p:pic>
      <p:pic>
        <p:nvPicPr>
          <p:cNvPr id="18" name="0_canonicalized">
            <a:hlinkClick r:id="" action="ppaction://media"/>
            <a:extLst>
              <a:ext uri="{FF2B5EF4-FFF2-40B4-BE49-F238E27FC236}">
                <a16:creationId xmlns:a16="http://schemas.microsoft.com/office/drawing/2014/main" id="{B27ACAFB-90F3-8DC8-CB6C-41F374313C11}"/>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731388" y="2678547"/>
            <a:ext cx="4015420" cy="2007710"/>
          </a:xfrm>
          <a:prstGeom prst="rect">
            <a:avLst/>
          </a:prstGeom>
        </p:spPr>
      </p:pic>
      <p:sp>
        <p:nvSpPr>
          <p:cNvPr id="21" name="Arrow">
            <a:extLst>
              <a:ext uri="{FF2B5EF4-FFF2-40B4-BE49-F238E27FC236}">
                <a16:creationId xmlns:a16="http://schemas.microsoft.com/office/drawing/2014/main" id="{8DC5271A-764A-F4C6-D5E4-B55E247FF882}"/>
              </a:ext>
            </a:extLst>
          </p:cNvPr>
          <p:cNvSpPr/>
          <p:nvPr/>
        </p:nvSpPr>
        <p:spPr>
          <a:xfrm rot="5400000">
            <a:off x="2055909" y="2214144"/>
            <a:ext cx="528440" cy="270234"/>
          </a:xfrm>
          <a:prstGeom prst="rightArrow">
            <a:avLst>
              <a:gd name="adj1" fmla="val 25708"/>
              <a:gd name="adj2" fmla="val 88556"/>
            </a:avLst>
          </a:prstGeom>
          <a:solidFill>
            <a:srgbClr val="00B050"/>
          </a:solidFill>
          <a:ln w="12700">
            <a:solidFill>
              <a:srgbClr val="00B050"/>
            </a:solidFill>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sp>
        <p:nvSpPr>
          <p:cNvPr id="34" name="Arrow">
            <a:extLst>
              <a:ext uri="{FF2B5EF4-FFF2-40B4-BE49-F238E27FC236}">
                <a16:creationId xmlns:a16="http://schemas.microsoft.com/office/drawing/2014/main" id="{3116A512-0097-030C-EDE8-6E471D85DEC5}"/>
              </a:ext>
            </a:extLst>
          </p:cNvPr>
          <p:cNvSpPr/>
          <p:nvPr/>
        </p:nvSpPr>
        <p:spPr>
          <a:xfrm rot="5400000">
            <a:off x="6474877" y="2214144"/>
            <a:ext cx="528440" cy="270234"/>
          </a:xfrm>
          <a:prstGeom prst="rightArrow">
            <a:avLst>
              <a:gd name="adj1" fmla="val 25708"/>
              <a:gd name="adj2" fmla="val 88556"/>
            </a:avLst>
          </a:prstGeom>
          <a:solidFill>
            <a:srgbClr val="00B050"/>
          </a:solidFill>
          <a:ln w="12700">
            <a:solidFill>
              <a:srgbClr val="00B050"/>
            </a:solidFill>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spTree>
    <p:extLst>
      <p:ext uri="{BB962C8B-B14F-4D97-AF65-F5344CB8AC3E}">
        <p14:creationId xmlns:p14="http://schemas.microsoft.com/office/powerpoint/2010/main" val="264777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5334" fill="hold"/>
                                        <p:tgtEl>
                                          <p:spTgt spid="17"/>
                                        </p:tgtEl>
                                      </p:cBhvr>
                                    </p:cmd>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mediacall" presetSubtype="0" fill="hold" nodeType="withEffect">
                                  <p:stCondLst>
                                    <p:cond delay="0"/>
                                  </p:stCondLst>
                                  <p:childTnLst>
                                    <p:cmd type="call" cmd="playFrom(0.0)">
                                      <p:cBhvr>
                                        <p:cTn id="22" dur="533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17"/>
                </p:tgtEl>
              </p:cMediaNode>
            </p:video>
            <p:video>
              <p:cMediaNode vol="80000">
                <p:cTn id="24" repeatCount="indefinite" fill="hold" display="0">
                  <p:stCondLst>
                    <p:cond delay="indefinite"/>
                  </p:stCondLst>
                </p:cTn>
                <p:tgtEl>
                  <p:spTgt spid="18"/>
                </p:tgtEl>
              </p:cMediaNode>
            </p:video>
          </p:childTnLst>
        </p:cTn>
      </p:par>
    </p:tnLst>
    <p:bldLst>
      <p:bldP spid="21"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B2AA7A79-4354-3A7F-029B-F90DE21DEAE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4E3C61-3F5D-6353-F6DB-9BE1646F32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3" name="Google Shape;1179;p113">
            <a:extLst>
              <a:ext uri="{FF2B5EF4-FFF2-40B4-BE49-F238E27FC236}">
                <a16:creationId xmlns:a16="http://schemas.microsoft.com/office/drawing/2014/main" id="{03A464E0-12E9-6920-B74A-3E3A953AA548}"/>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Challenges</a:t>
            </a:r>
            <a:endParaRPr lang="en-US" b="1" dirty="0">
              <a:solidFill>
                <a:schemeClr val="tx1"/>
              </a:solidFill>
              <a:latin typeface="+mj-lt"/>
            </a:endParaRPr>
          </a:p>
        </p:txBody>
      </p:sp>
      <p:pic>
        <p:nvPicPr>
          <p:cNvPr id="17" name="0_pers">
            <a:hlinkClick r:id="" action="ppaction://media"/>
            <a:extLst>
              <a:ext uri="{FF2B5EF4-FFF2-40B4-BE49-F238E27FC236}">
                <a16:creationId xmlns:a16="http://schemas.microsoft.com/office/drawing/2014/main" id="{08D9524E-80E5-1672-3B8F-E792028777C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89510" y="714172"/>
            <a:ext cx="1305803" cy="1305803"/>
          </a:xfrm>
          <a:prstGeom prst="rect">
            <a:avLst/>
          </a:prstGeom>
          <a:ln w="38100">
            <a:solidFill>
              <a:srgbClr val="FFA500"/>
            </a:solidFill>
          </a:ln>
        </p:spPr>
      </p:pic>
      <p:pic>
        <p:nvPicPr>
          <p:cNvPr id="4" name="0_pano_w_border">
            <a:hlinkClick r:id="" action="ppaction://media"/>
            <a:extLst>
              <a:ext uri="{FF2B5EF4-FFF2-40B4-BE49-F238E27FC236}">
                <a16:creationId xmlns:a16="http://schemas.microsoft.com/office/drawing/2014/main" id="{D0F3B792-592A-445C-240D-873AE509A69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29208" y="2666439"/>
            <a:ext cx="4017600" cy="2008800"/>
          </a:xfrm>
          <a:prstGeom prst="rect">
            <a:avLst/>
          </a:prstGeom>
          <a:ln w="38100">
            <a:solidFill>
              <a:srgbClr val="00B050"/>
            </a:solidFill>
          </a:ln>
        </p:spPr>
      </p:pic>
      <p:sp>
        <p:nvSpPr>
          <p:cNvPr id="5" name="Google Shape;898;p92">
            <a:extLst>
              <a:ext uri="{FF2B5EF4-FFF2-40B4-BE49-F238E27FC236}">
                <a16:creationId xmlns:a16="http://schemas.microsoft.com/office/drawing/2014/main" id="{F327D074-5905-474A-0A9D-3442404F0C7F}"/>
              </a:ext>
            </a:extLst>
          </p:cNvPr>
          <p:cNvSpPr txBox="1"/>
          <p:nvPr/>
        </p:nvSpPr>
        <p:spPr>
          <a:xfrm>
            <a:off x="647999" y="892575"/>
            <a:ext cx="6375536" cy="800219"/>
          </a:xfrm>
          <a:prstGeom prst="rect">
            <a:avLst/>
          </a:prstGeom>
          <a:noFill/>
          <a:ln>
            <a:noFill/>
          </a:ln>
        </p:spPr>
        <p:txBody>
          <a:bodyPr spcFirstLastPara="1" wrap="square" lIns="0" tIns="0" rIns="0" bIns="0" anchor="t" anchorCtr="0">
            <a:spAutoFit/>
          </a:bodyPr>
          <a:lstStyle/>
          <a:p>
            <a:pPr marL="285750" indent="-285750">
              <a:spcAft>
                <a:spcPts val="1200"/>
              </a:spcAft>
              <a:buFont typeface="Arial" panose="020B0604020202020204" pitchFamily="34" charset="0"/>
              <a:buChar char="•"/>
            </a:pPr>
            <a:r>
              <a:rPr lang="en-US" altLang="zh-CN" sz="1600" dirty="0">
                <a:solidFill>
                  <a:schemeClr val="tx1"/>
                </a:solidFill>
                <a:latin typeface="+mj-lt"/>
              </a:rPr>
              <a:t>Where to place </a:t>
            </a:r>
            <a:r>
              <a:rPr lang="en-US" altLang="zh-CN" sz="1600" dirty="0">
                <a:solidFill>
                  <a:schemeClr val="accent4">
                    <a:lumMod val="75000"/>
                  </a:schemeClr>
                </a:solidFill>
                <a:latin typeface="+mj-lt"/>
              </a:rPr>
              <a:t>perspective</a:t>
            </a:r>
            <a:r>
              <a:rPr lang="en-US" altLang="zh-CN" sz="1600" dirty="0">
                <a:solidFill>
                  <a:schemeClr val="tx1"/>
                </a:solidFill>
                <a:latin typeface="+mj-lt"/>
              </a:rPr>
              <a:t> on </a:t>
            </a:r>
            <a:r>
              <a:rPr lang="en-US" altLang="zh-CN" sz="1600" dirty="0">
                <a:solidFill>
                  <a:srgbClr val="00B050"/>
                </a:solidFill>
                <a:latin typeface="+mj-lt"/>
              </a:rPr>
              <a:t>panorama</a:t>
            </a:r>
            <a:r>
              <a:rPr lang="en-US" altLang="zh-CN" sz="1600" dirty="0">
                <a:solidFill>
                  <a:schemeClr val="tx1"/>
                </a:solidFill>
                <a:latin typeface="+mj-lt"/>
              </a:rPr>
              <a:t>?</a:t>
            </a:r>
          </a:p>
          <a:p>
            <a:pPr marL="285750" indent="-285750">
              <a:spcAft>
                <a:spcPts val="1200"/>
              </a:spcAft>
              <a:buFont typeface="Arial" panose="020B0604020202020204" pitchFamily="34" charset="0"/>
              <a:buChar char="•"/>
            </a:pPr>
            <a:r>
              <a:rPr lang="en-US" altLang="zh-CN" sz="1600" dirty="0">
                <a:solidFill>
                  <a:schemeClr val="tx1"/>
                </a:solidFill>
                <a:latin typeface="+mj-lt"/>
              </a:rPr>
              <a:t>How to ensure left-right continuity (no “seam”)</a:t>
            </a:r>
          </a:p>
        </p:txBody>
      </p:sp>
      <p:sp>
        <p:nvSpPr>
          <p:cNvPr id="9" name="Arrow">
            <a:extLst>
              <a:ext uri="{FF2B5EF4-FFF2-40B4-BE49-F238E27FC236}">
                <a16:creationId xmlns:a16="http://schemas.microsoft.com/office/drawing/2014/main" id="{159D5E7A-0C13-A9AC-4E16-051A8803CCCF}"/>
              </a:ext>
            </a:extLst>
          </p:cNvPr>
          <p:cNvSpPr/>
          <p:nvPr/>
        </p:nvSpPr>
        <p:spPr>
          <a:xfrm rot="5400000">
            <a:off x="6474877" y="2214144"/>
            <a:ext cx="528440" cy="270234"/>
          </a:xfrm>
          <a:prstGeom prst="rightArrow">
            <a:avLst>
              <a:gd name="adj1" fmla="val 25708"/>
              <a:gd name="adj2" fmla="val 88556"/>
            </a:avLst>
          </a:prstGeom>
          <a:solidFill>
            <a:srgbClr val="00B050"/>
          </a:solidFill>
          <a:ln w="12700">
            <a:solidFill>
              <a:srgbClr val="00B050"/>
            </a:solidFill>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spTree>
    <p:extLst>
      <p:ext uri="{BB962C8B-B14F-4D97-AF65-F5344CB8AC3E}">
        <p14:creationId xmlns:p14="http://schemas.microsoft.com/office/powerpoint/2010/main" val="69914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34" fill="hold"/>
                                        <p:tgtEl>
                                          <p:spTgt spid="17"/>
                                        </p:tgtEl>
                                      </p:cBhvr>
                                    </p:cmd>
                                  </p:childTnLst>
                                </p:cTn>
                              </p:par>
                              <p:par>
                                <p:cTn id="7" presetID="1" presetClass="mediacall" presetSubtype="0" fill="hold" nodeType="withEffect">
                                  <p:stCondLst>
                                    <p:cond delay="0"/>
                                  </p:stCondLst>
                                  <p:childTnLst>
                                    <p:cmd type="call" cmd="playFrom(0.0)">
                                      <p:cBhvr>
                                        <p:cTn id="8" dur="5334"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17"/>
                </p:tgtEl>
              </p:cMediaNode>
            </p:video>
            <p:seq concurrent="1" nextAc="seek">
              <p:cTn id="18" restart="whenNotActive" fill="hold" evtFilter="cancelBubble" nodeType="interactiveSeq">
                <p:stCondLst>
                  <p:cond evt="onClick" delay="0">
                    <p:tgtEl>
                      <p:spTgt spid="1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7"/>
                                        </p:tgtEl>
                                      </p:cBhvr>
                                    </p:cmd>
                                  </p:childTnLst>
                                </p:cTn>
                              </p:par>
                            </p:childTnLst>
                          </p:cTn>
                        </p:par>
                      </p:childTnLst>
                    </p:cTn>
                  </p:par>
                </p:childTnLst>
              </p:cTn>
              <p:nextCondLst>
                <p:cond evt="onClick" delay="0">
                  <p:tgtEl>
                    <p:spTgt spid="17"/>
                  </p:tgtEl>
                </p:cond>
              </p:nextCondLst>
            </p:seq>
            <p:video>
              <p:cMediaNode vol="80000">
                <p:cTn id="23" repeatCount="indefinite"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6AA654A-156D-30C6-213A-5BDC821FDA7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03C7B51-8EED-683B-C054-BCC3E27F36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Google Shape;1179;p113">
            <a:extLst>
              <a:ext uri="{FF2B5EF4-FFF2-40B4-BE49-F238E27FC236}">
                <a16:creationId xmlns:a16="http://schemas.microsoft.com/office/drawing/2014/main" id="{58E2AE20-D799-8D3F-7DB4-84C90245FE52}"/>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Prior Work: Two-Stage</a:t>
            </a:r>
            <a:endParaRPr lang="en-US" b="1" dirty="0">
              <a:solidFill>
                <a:schemeClr val="tx1"/>
              </a:solidFill>
              <a:latin typeface="+mj-lt"/>
            </a:endParaRPr>
          </a:p>
        </p:txBody>
      </p:sp>
      <p:sp>
        <p:nvSpPr>
          <p:cNvPr id="11" name="Google Shape;898;p92">
            <a:extLst>
              <a:ext uri="{FF2B5EF4-FFF2-40B4-BE49-F238E27FC236}">
                <a16:creationId xmlns:a16="http://schemas.microsoft.com/office/drawing/2014/main" id="{D9D154EA-0BB2-97F4-D07F-7BA860C3BE9B}"/>
              </a:ext>
            </a:extLst>
          </p:cNvPr>
          <p:cNvSpPr txBox="1"/>
          <p:nvPr/>
        </p:nvSpPr>
        <p:spPr>
          <a:xfrm>
            <a:off x="647999" y="892575"/>
            <a:ext cx="6375536" cy="1200329"/>
          </a:xfrm>
          <a:prstGeom prst="rect">
            <a:avLst/>
          </a:prstGeom>
          <a:noFill/>
          <a:ln>
            <a:noFill/>
          </a:ln>
        </p:spPr>
        <p:txBody>
          <a:bodyPr spcFirstLastPara="1" wrap="square" lIns="0" tIns="0" rIns="0" bIns="0" anchor="t" anchorCtr="0">
            <a:spAutoFit/>
          </a:bodyPr>
          <a:lstStyle/>
          <a:p>
            <a:pPr marL="285750" indent="-285750">
              <a:spcAft>
                <a:spcPts val="1200"/>
              </a:spcAft>
              <a:buFont typeface="Arial" panose="020B0604020202020204" pitchFamily="34" charset="0"/>
              <a:buChar char="•"/>
            </a:pPr>
            <a:r>
              <a:rPr lang="en-US" altLang="zh-CN" sz="1600" dirty="0">
                <a:solidFill>
                  <a:schemeClr val="tx1"/>
                </a:solidFill>
                <a:latin typeface="+mj-lt"/>
              </a:rPr>
              <a:t>Project </a:t>
            </a:r>
            <a:r>
              <a:rPr lang="en-US" altLang="zh-CN" sz="1600" dirty="0">
                <a:solidFill>
                  <a:schemeClr val="accent4">
                    <a:lumMod val="75000"/>
                  </a:schemeClr>
                </a:solidFill>
              </a:rPr>
              <a:t>perspective</a:t>
            </a:r>
            <a:r>
              <a:rPr lang="en-US" altLang="zh-CN" sz="1600" dirty="0">
                <a:solidFill>
                  <a:schemeClr val="tx1"/>
                </a:solidFill>
                <a:latin typeface="+mj-lt"/>
              </a:rPr>
              <a:t> to </a:t>
            </a:r>
            <a:r>
              <a:rPr lang="en-US" altLang="zh-CN" sz="1600" dirty="0">
                <a:solidFill>
                  <a:schemeClr val="accent1">
                    <a:lumMod val="75000"/>
                  </a:schemeClr>
                </a:solidFill>
                <a:latin typeface="+mj-lt"/>
              </a:rPr>
              <a:t>ERP</a:t>
            </a:r>
            <a:r>
              <a:rPr lang="en-US" altLang="zh-CN" sz="1600" dirty="0">
                <a:solidFill>
                  <a:schemeClr val="tx1"/>
                </a:solidFill>
                <a:latin typeface="+mj-lt"/>
              </a:rPr>
              <a:t> space, </a:t>
            </a:r>
            <a:r>
              <a:rPr lang="en-US" altLang="zh-CN" sz="1600" i="1" dirty="0">
                <a:solidFill>
                  <a:schemeClr val="tx1"/>
                </a:solidFill>
                <a:latin typeface="+mj-lt"/>
              </a:rPr>
              <a:t>channel-</a:t>
            </a:r>
            <a:r>
              <a:rPr lang="en-US" altLang="zh-CN" sz="1600" i="1" dirty="0" err="1">
                <a:solidFill>
                  <a:schemeClr val="tx1"/>
                </a:solidFill>
                <a:latin typeface="+mj-lt"/>
              </a:rPr>
              <a:t>concat</a:t>
            </a:r>
            <a:endParaRPr lang="en-US" altLang="zh-CN" sz="1600" i="1" dirty="0">
              <a:solidFill>
                <a:schemeClr val="tx1"/>
              </a:solidFill>
              <a:latin typeface="+mj-lt"/>
            </a:endParaRPr>
          </a:p>
          <a:p>
            <a:pPr marL="285750" indent="-285750">
              <a:spcAft>
                <a:spcPts val="1200"/>
              </a:spcAft>
              <a:buFont typeface="Arial" panose="020B0604020202020204" pitchFamily="34" charset="0"/>
              <a:buChar char="•"/>
            </a:pPr>
            <a:r>
              <a:rPr lang="en-US" altLang="zh-CN" sz="1600" dirty="0">
                <a:solidFill>
                  <a:schemeClr val="tx1"/>
                </a:solidFill>
                <a:latin typeface="+mj-lt"/>
              </a:rPr>
              <a:t>This requires camera metadata!</a:t>
            </a:r>
          </a:p>
          <a:p>
            <a:pPr marL="285750" indent="-285750">
              <a:spcAft>
                <a:spcPts val="1200"/>
              </a:spcAft>
              <a:buFont typeface="Arial" panose="020B0604020202020204" pitchFamily="34" charset="0"/>
              <a:buChar char="•"/>
            </a:pPr>
            <a:r>
              <a:rPr lang="en-US" altLang="zh-CN" sz="1600" dirty="0">
                <a:solidFill>
                  <a:schemeClr val="tx1"/>
                </a:solidFill>
                <a:latin typeface="+mj-lt"/>
              </a:rPr>
              <a:t>Can use off-the-shelf estimators?</a:t>
            </a:r>
          </a:p>
        </p:txBody>
      </p:sp>
      <p:pic>
        <p:nvPicPr>
          <p:cNvPr id="14" name="0_pers">
            <a:hlinkClick r:id="" action="ppaction://media"/>
            <a:extLst>
              <a:ext uri="{FF2B5EF4-FFF2-40B4-BE49-F238E27FC236}">
                <a16:creationId xmlns:a16="http://schemas.microsoft.com/office/drawing/2014/main" id="{45AFCB5A-93B8-CA0E-AB20-8791996CAB9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089510" y="714172"/>
            <a:ext cx="1305803" cy="1305803"/>
          </a:xfrm>
          <a:prstGeom prst="rect">
            <a:avLst/>
          </a:prstGeom>
          <a:ln w="38100">
            <a:solidFill>
              <a:srgbClr val="FFA500"/>
            </a:solidFill>
          </a:ln>
        </p:spPr>
      </p:pic>
      <p:pic>
        <p:nvPicPr>
          <p:cNvPr id="15" name="0_pano_w_border">
            <a:hlinkClick r:id="" action="ppaction://media"/>
            <a:extLst>
              <a:ext uri="{FF2B5EF4-FFF2-40B4-BE49-F238E27FC236}">
                <a16:creationId xmlns:a16="http://schemas.microsoft.com/office/drawing/2014/main" id="{DDC6F496-FF50-9AED-B83B-454A179DE0B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729208" y="2666439"/>
            <a:ext cx="4017600" cy="2008800"/>
          </a:xfrm>
          <a:prstGeom prst="rect">
            <a:avLst/>
          </a:prstGeom>
          <a:ln w="38100">
            <a:solidFill>
              <a:srgbClr val="00B050"/>
            </a:solidFill>
          </a:ln>
        </p:spPr>
      </p:pic>
      <p:sp>
        <p:nvSpPr>
          <p:cNvPr id="16" name="Arrow">
            <a:extLst>
              <a:ext uri="{FF2B5EF4-FFF2-40B4-BE49-F238E27FC236}">
                <a16:creationId xmlns:a16="http://schemas.microsoft.com/office/drawing/2014/main" id="{05F83AFA-55B0-4647-C20B-91955531BEAF}"/>
              </a:ext>
            </a:extLst>
          </p:cNvPr>
          <p:cNvSpPr/>
          <p:nvPr/>
        </p:nvSpPr>
        <p:spPr>
          <a:xfrm rot="5400000">
            <a:off x="6474877" y="2214144"/>
            <a:ext cx="528440" cy="270234"/>
          </a:xfrm>
          <a:prstGeom prst="rightArrow">
            <a:avLst>
              <a:gd name="adj1" fmla="val 25708"/>
              <a:gd name="adj2" fmla="val 88556"/>
            </a:avLst>
          </a:prstGeom>
          <a:solidFill>
            <a:srgbClr val="00B050"/>
          </a:solidFill>
          <a:ln w="12700">
            <a:solidFill>
              <a:srgbClr val="00B050"/>
            </a:solidFill>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pic>
        <p:nvPicPr>
          <p:cNvPr id="19" name="0_pers_unproj">
            <a:hlinkClick r:id="" action="ppaction://media"/>
            <a:extLst>
              <a:ext uri="{FF2B5EF4-FFF2-40B4-BE49-F238E27FC236}">
                <a16:creationId xmlns:a16="http://schemas.microsoft.com/office/drawing/2014/main" id="{B5C4B227-EA07-40EC-7843-E783ED585997}"/>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97193" y="2666439"/>
            <a:ext cx="4017600" cy="2008800"/>
          </a:xfrm>
          <a:prstGeom prst="rect">
            <a:avLst/>
          </a:prstGeom>
          <a:ln w="38100">
            <a:solidFill>
              <a:schemeClr val="accent1">
                <a:lumMod val="75000"/>
              </a:schemeClr>
            </a:solidFill>
          </a:ln>
        </p:spPr>
      </p:pic>
      <p:sp>
        <p:nvSpPr>
          <p:cNvPr id="20" name="Arrow">
            <a:extLst>
              <a:ext uri="{FF2B5EF4-FFF2-40B4-BE49-F238E27FC236}">
                <a16:creationId xmlns:a16="http://schemas.microsoft.com/office/drawing/2014/main" id="{E09D9322-7B43-E61E-7D01-1DA522196BE0}"/>
              </a:ext>
            </a:extLst>
          </p:cNvPr>
          <p:cNvSpPr/>
          <p:nvPr/>
        </p:nvSpPr>
        <p:spPr>
          <a:xfrm rot="9240918">
            <a:off x="3491723" y="1844173"/>
            <a:ext cx="2584441" cy="270234"/>
          </a:xfrm>
          <a:prstGeom prst="rightArrow">
            <a:avLst>
              <a:gd name="adj1" fmla="val 25708"/>
              <a:gd name="adj2" fmla="val 88556"/>
            </a:avLst>
          </a:prstGeom>
          <a:solidFill>
            <a:schemeClr val="accent1">
              <a:lumMod val="75000"/>
            </a:schemeClr>
          </a:solidFill>
          <a:ln w="12700">
            <a:solidFill>
              <a:schemeClr val="accent1">
                <a:lumMod val="75000"/>
              </a:schemeClr>
            </a:solidFill>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sp>
        <p:nvSpPr>
          <p:cNvPr id="27" name="Arrow">
            <a:extLst>
              <a:ext uri="{FF2B5EF4-FFF2-40B4-BE49-F238E27FC236}">
                <a16:creationId xmlns:a16="http://schemas.microsoft.com/office/drawing/2014/main" id="{6E06EFDA-98FC-C911-D8EF-3D52C1BEF674}"/>
              </a:ext>
            </a:extLst>
          </p:cNvPr>
          <p:cNvSpPr/>
          <p:nvPr/>
        </p:nvSpPr>
        <p:spPr>
          <a:xfrm>
            <a:off x="4297588" y="3535958"/>
            <a:ext cx="528440" cy="270234"/>
          </a:xfrm>
          <a:prstGeom prst="rightArrow">
            <a:avLst>
              <a:gd name="adj1" fmla="val 25708"/>
              <a:gd name="adj2" fmla="val 88556"/>
            </a:avLst>
          </a:prstGeom>
          <a:solidFill>
            <a:srgbClr val="00B050"/>
          </a:solidFill>
          <a:ln w="12700">
            <a:solidFill>
              <a:srgbClr val="00B050"/>
            </a:solidFill>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sp>
        <p:nvSpPr>
          <p:cNvPr id="28" name="Google Shape;939;p95">
            <a:extLst>
              <a:ext uri="{FF2B5EF4-FFF2-40B4-BE49-F238E27FC236}">
                <a16:creationId xmlns:a16="http://schemas.microsoft.com/office/drawing/2014/main" id="{850087D1-11E5-2BB6-6444-034005E8BC59}"/>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Luo, </a:t>
            </a:r>
            <a:r>
              <a:rPr lang="en-US" sz="700" dirty="0" err="1">
                <a:solidFill>
                  <a:srgbClr val="202124"/>
                </a:solidFill>
                <a:latin typeface="Google Sans Text"/>
                <a:ea typeface="Google Sans Text"/>
                <a:cs typeface="Google Sans Text"/>
                <a:sym typeface="Google Sans Text"/>
              </a:rPr>
              <a:t>Rundong</a:t>
            </a:r>
            <a:r>
              <a:rPr lang="en-US" sz="700" dirty="0">
                <a:solidFill>
                  <a:srgbClr val="202124"/>
                </a:solidFill>
                <a:latin typeface="Google Sans Text"/>
                <a:ea typeface="Google Sans Text"/>
                <a:cs typeface="Google Sans Text"/>
                <a:sym typeface="Google Sans Text"/>
              </a:rPr>
              <a:t>, et al. "Beyond the Frame: Generating 360° Panoramic Videos from Perspective Videos." ICCV. 2025.</a:t>
            </a:r>
            <a:endParaRPr sz="700" dirty="0">
              <a:solidFill>
                <a:srgbClr val="202124"/>
              </a:solidFill>
              <a:latin typeface="Google Sans Text"/>
              <a:ea typeface="Google Sans Text"/>
              <a:cs typeface="Google Sans Text"/>
              <a:sym typeface="Google Sans Text"/>
            </a:endParaRPr>
          </a:p>
        </p:txBody>
      </p:sp>
    </p:spTree>
    <p:extLst>
      <p:ext uri="{BB962C8B-B14F-4D97-AF65-F5344CB8AC3E}">
        <p14:creationId xmlns:p14="http://schemas.microsoft.com/office/powerpoint/2010/main" val="112577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34" fill="hold"/>
                                        <p:tgtEl>
                                          <p:spTgt spid="14"/>
                                        </p:tgtEl>
                                      </p:cBhvr>
                                    </p:cmd>
                                  </p:childTnLst>
                                </p:cTn>
                              </p:par>
                              <p:par>
                                <p:cTn id="7" presetID="1" presetClass="mediacall" presetSubtype="0" fill="hold" nodeType="withEffect">
                                  <p:stCondLst>
                                    <p:cond delay="0"/>
                                  </p:stCondLst>
                                  <p:childTnLst>
                                    <p:cmd type="call" cmd="playFrom(0.0)">
                                      <p:cBhvr>
                                        <p:cTn id="8" dur="5334" fill="hold"/>
                                        <p:tgtEl>
                                          <p:spTgt spid="15"/>
                                        </p:tgtEl>
                                      </p:cBhvr>
                                    </p:cmd>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5334" fill="hold"/>
                                        <p:tgtEl>
                                          <p:spTgt spid="19"/>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1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14"/>
                                        </p:tgtEl>
                                      </p:cBhvr>
                                    </p:cmd>
                                  </p:childTnLst>
                                </p:cTn>
                              </p:par>
                            </p:childTnLst>
                          </p:cTn>
                        </p:par>
                      </p:childTnLst>
                    </p:cTn>
                  </p:par>
                </p:childTnLst>
              </p:cTn>
              <p:nextCondLst>
                <p:cond evt="onClick" delay="0">
                  <p:tgtEl>
                    <p:spTgt spid="14"/>
                  </p:tgtEl>
                </p:cond>
              </p:nextCondLst>
            </p:seq>
            <p:seq concurrent="1" nextAc="seek">
              <p:cTn id="38" restart="whenNotActive" fill="hold" evtFilter="cancelBubble" nodeType="interactiveSeq">
                <p:stCondLst>
                  <p:cond evt="onClick" delay="0">
                    <p:tgtEl>
                      <p:spTgt spid="1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5"/>
                                        </p:tgtEl>
                                      </p:cBhvr>
                                    </p:cmd>
                                  </p:childTnLst>
                                </p:cTn>
                              </p:par>
                            </p:childTnLst>
                          </p:cTn>
                        </p:par>
                      </p:childTnLst>
                    </p:cTn>
                  </p:par>
                </p:childTnLst>
              </p:cTn>
              <p:nextCondLst>
                <p:cond evt="onClick" delay="0">
                  <p:tgtEl>
                    <p:spTgt spid="15"/>
                  </p:tgtEl>
                </p:cond>
              </p:nextCondLst>
            </p:seq>
            <p:video>
              <p:cMediaNode vol="80000">
                <p:cTn id="43" repeatCount="indefinite" fill="hold" display="0">
                  <p:stCondLst>
                    <p:cond delay="indefinite"/>
                  </p:stCondLst>
                </p:cTn>
                <p:tgtEl>
                  <p:spTgt spid="14"/>
                </p:tgtEl>
              </p:cMediaNode>
            </p:video>
            <p:video>
              <p:cMediaNode vol="80000">
                <p:cTn id="44" repeatCount="indefinite" fill="hold" display="0">
                  <p:stCondLst>
                    <p:cond delay="indefinite"/>
                  </p:stCondLst>
                </p:cTn>
                <p:tgtEl>
                  <p:spTgt spid="15"/>
                </p:tgtEl>
              </p:cMediaNode>
            </p:video>
            <p:seq concurrent="1" nextAc="seek">
              <p:cTn id="45" restart="whenNotActive" fill="hold" evtFilter="cancelBubble" nodeType="interactiveSeq">
                <p:stCondLst>
                  <p:cond evt="onClick" delay="0">
                    <p:tgtEl>
                      <p:spTgt spid="19"/>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19"/>
                                        </p:tgtEl>
                                      </p:cBhvr>
                                    </p:cmd>
                                  </p:childTnLst>
                                </p:cTn>
                              </p:par>
                            </p:childTnLst>
                          </p:cTn>
                        </p:par>
                      </p:childTnLst>
                    </p:cTn>
                  </p:par>
                </p:childTnLst>
              </p:cTn>
              <p:nextCondLst>
                <p:cond evt="onClick" delay="0">
                  <p:tgtEl>
                    <p:spTgt spid="19"/>
                  </p:tgtEl>
                </p:cond>
              </p:nextCondLst>
            </p:seq>
            <p:video>
              <p:cMediaNode vol="80000">
                <p:cTn id="50" repeatCount="indefinite" fill="hold" display="0">
                  <p:stCondLst>
                    <p:cond delay="indefinite"/>
                  </p:stCondLst>
                </p:cTn>
                <p:tgtEl>
                  <p:spTgt spid="19"/>
                </p:tgtEl>
              </p:cMediaNode>
            </p:video>
          </p:childTnLst>
        </p:cTn>
      </p:par>
    </p:tnLst>
    <p:bldLst>
      <p:bldP spid="16" grpId="0" animBg="1"/>
      <p:bldP spid="20"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5DA7E58-0205-FA80-75F4-99B135B863D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6E7401B-5227-C863-866B-193B4F068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Google Shape;1179;p113">
            <a:extLst>
              <a:ext uri="{FF2B5EF4-FFF2-40B4-BE49-F238E27FC236}">
                <a16:creationId xmlns:a16="http://schemas.microsoft.com/office/drawing/2014/main" id="{D0697725-A829-84C4-CEC4-46DEEE59F87A}"/>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Prior Work: Two-Stage</a:t>
            </a:r>
          </a:p>
        </p:txBody>
      </p:sp>
      <p:pic>
        <p:nvPicPr>
          <p:cNvPr id="5" name="megasam_fail_1_argus_gen">
            <a:hlinkClick r:id="" action="ppaction://media"/>
            <a:extLst>
              <a:ext uri="{FF2B5EF4-FFF2-40B4-BE49-F238E27FC236}">
                <a16:creationId xmlns:a16="http://schemas.microsoft.com/office/drawing/2014/main" id="{E0C15B8C-F961-3DAB-8646-64A6332DA1FF}"/>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5428800" y="1262657"/>
            <a:ext cx="3284220" cy="1642110"/>
          </a:xfrm>
          <a:prstGeom prst="rect">
            <a:avLst/>
          </a:prstGeom>
          <a:ln w="38100">
            <a:solidFill>
              <a:srgbClr val="00B050"/>
            </a:solidFill>
          </a:ln>
        </p:spPr>
      </p:pic>
      <p:pic>
        <p:nvPicPr>
          <p:cNvPr id="7" name="megasam_fail_1_pers">
            <a:hlinkClick r:id="" action="ppaction://media"/>
            <a:extLst>
              <a:ext uri="{FF2B5EF4-FFF2-40B4-BE49-F238E27FC236}">
                <a16:creationId xmlns:a16="http://schemas.microsoft.com/office/drawing/2014/main" id="{9C21DDD1-078E-F9C2-A83F-90C7D5AB0B1F}"/>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604800" y="1436012"/>
            <a:ext cx="1295400" cy="1295400"/>
          </a:xfrm>
          <a:prstGeom prst="rect">
            <a:avLst/>
          </a:prstGeom>
          <a:ln w="38100">
            <a:solidFill>
              <a:srgbClr val="FFA500"/>
            </a:solidFill>
          </a:ln>
        </p:spPr>
      </p:pic>
      <p:pic>
        <p:nvPicPr>
          <p:cNvPr id="8" name="megasam_fail_1_pose">
            <a:hlinkClick r:id="" action="ppaction://media"/>
            <a:extLst>
              <a:ext uri="{FF2B5EF4-FFF2-40B4-BE49-F238E27FC236}">
                <a16:creationId xmlns:a16="http://schemas.microsoft.com/office/drawing/2014/main" id="{06CD2732-5F9F-6DE7-7C41-C7BFA84684ED}"/>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2024070" y="1262657"/>
            <a:ext cx="3284220" cy="1642110"/>
          </a:xfrm>
          <a:prstGeom prst="rect">
            <a:avLst/>
          </a:prstGeom>
          <a:ln w="38100">
            <a:solidFill>
              <a:schemeClr val="accent1">
                <a:lumMod val="75000"/>
              </a:schemeClr>
            </a:solidFill>
          </a:ln>
        </p:spPr>
      </p:pic>
      <p:sp>
        <p:nvSpPr>
          <p:cNvPr id="9" name="Google Shape;898;p92">
            <a:extLst>
              <a:ext uri="{FF2B5EF4-FFF2-40B4-BE49-F238E27FC236}">
                <a16:creationId xmlns:a16="http://schemas.microsoft.com/office/drawing/2014/main" id="{FF039A88-0B99-F16C-1E5A-07310C93C863}"/>
              </a:ext>
            </a:extLst>
          </p:cNvPr>
          <p:cNvSpPr txBox="1"/>
          <p:nvPr/>
        </p:nvSpPr>
        <p:spPr>
          <a:xfrm>
            <a:off x="809458" y="965943"/>
            <a:ext cx="889984"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tx1"/>
                </a:solidFill>
                <a:latin typeface="+mj-lt"/>
              </a:rPr>
              <a:t>Input</a:t>
            </a:r>
            <a:endParaRPr lang="en-US" altLang="zh-CN" dirty="0">
              <a:solidFill>
                <a:schemeClr val="tx1"/>
              </a:solidFill>
            </a:endParaRPr>
          </a:p>
        </p:txBody>
      </p:sp>
      <p:sp>
        <p:nvSpPr>
          <p:cNvPr id="10" name="Google Shape;898;p92">
            <a:extLst>
              <a:ext uri="{FF2B5EF4-FFF2-40B4-BE49-F238E27FC236}">
                <a16:creationId xmlns:a16="http://schemas.microsoft.com/office/drawing/2014/main" id="{580059F2-22B3-B5DF-17DD-68123BFE5D36}"/>
              </a:ext>
            </a:extLst>
          </p:cNvPr>
          <p:cNvSpPr txBox="1"/>
          <p:nvPr/>
        </p:nvSpPr>
        <p:spPr>
          <a:xfrm>
            <a:off x="2024070" y="965943"/>
            <a:ext cx="3284220"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err="1">
                <a:solidFill>
                  <a:schemeClr val="tx1"/>
                </a:solidFill>
                <a:latin typeface="+mj-lt"/>
              </a:rPr>
              <a:t>MegaSaM</a:t>
            </a:r>
            <a:r>
              <a:rPr lang="en-US" altLang="zh-CN" dirty="0">
                <a:solidFill>
                  <a:schemeClr val="tx1"/>
                </a:solidFill>
                <a:latin typeface="+mj-lt"/>
              </a:rPr>
              <a:t> Pose</a:t>
            </a:r>
            <a:endParaRPr lang="en-US" altLang="zh-CN" dirty="0">
              <a:solidFill>
                <a:schemeClr val="tx1"/>
              </a:solidFill>
            </a:endParaRPr>
          </a:p>
        </p:txBody>
      </p:sp>
      <p:sp>
        <p:nvSpPr>
          <p:cNvPr id="11" name="Google Shape;898;p92">
            <a:extLst>
              <a:ext uri="{FF2B5EF4-FFF2-40B4-BE49-F238E27FC236}">
                <a16:creationId xmlns:a16="http://schemas.microsoft.com/office/drawing/2014/main" id="{4EE5354B-0B2E-C775-5602-FCEF90B84AB3}"/>
              </a:ext>
            </a:extLst>
          </p:cNvPr>
          <p:cNvSpPr txBox="1"/>
          <p:nvPr/>
        </p:nvSpPr>
        <p:spPr>
          <a:xfrm>
            <a:off x="5430210" y="965943"/>
            <a:ext cx="3284220"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tx1"/>
                </a:solidFill>
                <a:latin typeface="+mj-lt"/>
              </a:rPr>
              <a:t>Generation</a:t>
            </a:r>
            <a:endParaRPr lang="en-US" altLang="zh-CN" dirty="0">
              <a:solidFill>
                <a:schemeClr val="tx1"/>
              </a:solidFill>
            </a:endParaRPr>
          </a:p>
        </p:txBody>
      </p:sp>
      <p:pic>
        <p:nvPicPr>
          <p:cNvPr id="12" name="megasam_fail_0_pers">
            <a:hlinkClick r:id="" action="ppaction://media"/>
            <a:extLst>
              <a:ext uri="{FF2B5EF4-FFF2-40B4-BE49-F238E27FC236}">
                <a16:creationId xmlns:a16="http://schemas.microsoft.com/office/drawing/2014/main" id="{5ED9DDBA-2D5A-A4E7-EBD1-95574EA13FFC}"/>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604800" y="3193742"/>
            <a:ext cx="1296000" cy="1296000"/>
          </a:xfrm>
          <a:prstGeom prst="rect">
            <a:avLst/>
          </a:prstGeom>
          <a:ln w="38100">
            <a:solidFill>
              <a:srgbClr val="FFA500"/>
            </a:solidFill>
          </a:ln>
        </p:spPr>
      </p:pic>
      <p:pic>
        <p:nvPicPr>
          <p:cNvPr id="14" name="megasam_fail_0_pose">
            <a:hlinkClick r:id="" action="ppaction://media"/>
            <a:extLst>
              <a:ext uri="{FF2B5EF4-FFF2-40B4-BE49-F238E27FC236}">
                <a16:creationId xmlns:a16="http://schemas.microsoft.com/office/drawing/2014/main" id="{E7BB8BCB-656F-8BFB-C73D-F485AC0E79D5}"/>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2024070" y="3020942"/>
            <a:ext cx="3283200" cy="1641600"/>
          </a:xfrm>
          <a:prstGeom prst="rect">
            <a:avLst/>
          </a:prstGeom>
          <a:ln w="38100">
            <a:solidFill>
              <a:schemeClr val="accent1">
                <a:lumMod val="75000"/>
              </a:schemeClr>
            </a:solidFill>
          </a:ln>
        </p:spPr>
      </p:pic>
      <p:pic>
        <p:nvPicPr>
          <p:cNvPr id="15" name="megasam_fail_0_argus_gen">
            <a:hlinkClick r:id="" action="ppaction://media"/>
            <a:extLst>
              <a:ext uri="{FF2B5EF4-FFF2-40B4-BE49-F238E27FC236}">
                <a16:creationId xmlns:a16="http://schemas.microsoft.com/office/drawing/2014/main" id="{02709F16-23AD-BC37-3DA5-19308D440CF7}"/>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5428800" y="3021617"/>
            <a:ext cx="3283200" cy="1641600"/>
          </a:xfrm>
          <a:prstGeom prst="rect">
            <a:avLst/>
          </a:prstGeom>
          <a:ln w="38100">
            <a:solidFill>
              <a:srgbClr val="00B050"/>
            </a:solidFill>
          </a:ln>
        </p:spPr>
      </p:pic>
      <p:sp>
        <p:nvSpPr>
          <p:cNvPr id="13" name="Google Shape;939;p95">
            <a:extLst>
              <a:ext uri="{FF2B5EF4-FFF2-40B4-BE49-F238E27FC236}">
                <a16:creationId xmlns:a16="http://schemas.microsoft.com/office/drawing/2014/main" id="{1A418D9E-F782-1501-2736-70A985C1AF5A}"/>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Li, </a:t>
            </a:r>
            <a:r>
              <a:rPr lang="en-US" sz="700" dirty="0" err="1">
                <a:solidFill>
                  <a:srgbClr val="202124"/>
                </a:solidFill>
                <a:latin typeface="Google Sans Text"/>
                <a:ea typeface="Google Sans Text"/>
                <a:cs typeface="Google Sans Text"/>
                <a:sym typeface="Google Sans Text"/>
              </a:rPr>
              <a:t>Zhengqi</a:t>
            </a:r>
            <a:r>
              <a:rPr lang="en-US" sz="700" dirty="0">
                <a:solidFill>
                  <a:srgbClr val="202124"/>
                </a:solidFill>
                <a:latin typeface="Google Sans Text"/>
                <a:ea typeface="Google Sans Text"/>
                <a:cs typeface="Google Sans Text"/>
                <a:sym typeface="Google Sans Text"/>
              </a:rPr>
              <a:t>, et al. "</a:t>
            </a:r>
            <a:r>
              <a:rPr lang="en-US" sz="700" dirty="0" err="1">
                <a:solidFill>
                  <a:srgbClr val="202124"/>
                </a:solidFill>
                <a:latin typeface="Google Sans Text"/>
                <a:ea typeface="Google Sans Text"/>
                <a:cs typeface="Google Sans Text"/>
                <a:sym typeface="Google Sans Text"/>
              </a:rPr>
              <a:t>MegaSaM</a:t>
            </a:r>
            <a:r>
              <a:rPr lang="en-US" sz="700" dirty="0">
                <a:solidFill>
                  <a:srgbClr val="202124"/>
                </a:solidFill>
                <a:latin typeface="Google Sans Text"/>
                <a:ea typeface="Google Sans Text"/>
                <a:cs typeface="Google Sans Text"/>
                <a:sym typeface="Google Sans Text"/>
              </a:rPr>
              <a:t>: Accurate, fast and robust structure and motion from casual dynamic videos." CVPR. 2025.</a:t>
            </a:r>
          </a:p>
        </p:txBody>
      </p:sp>
    </p:spTree>
    <p:extLst>
      <p:ext uri="{BB962C8B-B14F-4D97-AF65-F5344CB8AC3E}">
        <p14:creationId xmlns:p14="http://schemas.microsoft.com/office/powerpoint/2010/main" val="308197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063" fill="hold"/>
                                        <p:tgtEl>
                                          <p:spTgt spid="7"/>
                                        </p:tgtEl>
                                      </p:cBhvr>
                                    </p:cmd>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5063" fill="hold"/>
                                        <p:tgtEl>
                                          <p:spTgt spid="8"/>
                                        </p:tgtEl>
                                      </p:cBhvr>
                                    </p:cmd>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1" presetClass="mediacall" presetSubtype="0" fill="hold" nodeType="afterEffect">
                                  <p:stCondLst>
                                    <p:cond delay="0"/>
                                  </p:stCondLst>
                                  <p:childTnLst>
                                    <p:cmd type="call" cmd="playFrom(0.0)">
                                      <p:cBhvr>
                                        <p:cTn id="27" dur="5063" fill="hold"/>
                                        <p:tgtEl>
                                          <p:spTgt spid="5"/>
                                        </p:tgtEl>
                                      </p:cBhvr>
                                    </p:cmd>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mediacall" presetSubtype="0" fill="hold" nodeType="withEffect">
                                  <p:stCondLst>
                                    <p:cond delay="0"/>
                                  </p:stCondLst>
                                  <p:childTnLst>
                                    <p:cmd type="call" cmd="playFrom(0.0)">
                                      <p:cBhvr>
                                        <p:cTn id="39" dur="5063" fill="hold"/>
                                        <p:tgtEl>
                                          <p:spTgt spid="12"/>
                                        </p:tgtEl>
                                      </p:cBhvr>
                                    </p:cmd>
                                  </p:childTnLst>
                                </p:cTn>
                              </p:par>
                              <p:par>
                                <p:cTn id="40" presetID="1" presetClass="mediacall" presetSubtype="0" fill="hold" nodeType="withEffect">
                                  <p:stCondLst>
                                    <p:cond delay="0"/>
                                  </p:stCondLst>
                                  <p:childTnLst>
                                    <p:cmd type="call" cmd="playFrom(0.0)">
                                      <p:cBhvr>
                                        <p:cTn id="41" dur="5063" fill="hold"/>
                                        <p:tgtEl>
                                          <p:spTgt spid="14"/>
                                        </p:tgtEl>
                                      </p:cBhvr>
                                    </p:cmd>
                                  </p:childTnLst>
                                </p:cTn>
                              </p:par>
                              <p:par>
                                <p:cTn id="42" presetID="1" presetClass="mediacall" presetSubtype="0" fill="hold" nodeType="withEffect">
                                  <p:stCondLst>
                                    <p:cond delay="0"/>
                                  </p:stCondLst>
                                  <p:childTnLst>
                                    <p:cmd type="call" cmd="playFrom(0.0)">
                                      <p:cBhvr>
                                        <p:cTn id="43" dur="506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4" repeatCount="indefinite" fill="hold" display="0">
                  <p:stCondLst>
                    <p:cond delay="indefinite"/>
                  </p:stCondLst>
                </p:cTn>
                <p:tgtEl>
                  <p:spTgt spid="5"/>
                </p:tgtEl>
              </p:cMediaNode>
            </p:video>
            <p:video>
              <p:cMediaNode vol="80000">
                <p:cTn id="45" repeatCount="indefinite" fill="hold" display="0">
                  <p:stCondLst>
                    <p:cond delay="indefinite"/>
                  </p:stCondLst>
                </p:cTn>
                <p:tgtEl>
                  <p:spTgt spid="7"/>
                </p:tgtEl>
              </p:cMediaNode>
            </p:video>
            <p:video>
              <p:cMediaNode vol="80000">
                <p:cTn id="46" repeatCount="indefinite" fill="hold" display="0">
                  <p:stCondLst>
                    <p:cond delay="indefinite"/>
                  </p:stCondLst>
                </p:cTn>
                <p:tgtEl>
                  <p:spTgt spid="8"/>
                </p:tgtEl>
              </p:cMediaNode>
            </p:video>
            <p:video>
              <p:cMediaNode vol="80000">
                <p:cTn id="47" repeatCount="indefinite" fill="hold" display="0">
                  <p:stCondLst>
                    <p:cond delay="indefinite"/>
                  </p:stCondLst>
                </p:cTn>
                <p:tgtEl>
                  <p:spTgt spid="12"/>
                </p:tgtEl>
              </p:cMediaNode>
            </p:video>
            <p:video>
              <p:cMediaNode vol="80000">
                <p:cTn id="48" repeatCount="indefinite" fill="hold" display="0">
                  <p:stCondLst>
                    <p:cond delay="indefinite"/>
                  </p:stCondLst>
                </p:cTn>
                <p:tgtEl>
                  <p:spTgt spid="14"/>
                </p:tgtEl>
              </p:cMediaNode>
            </p:video>
            <p:video>
              <p:cMediaNode vol="80000">
                <p:cTn id="49" repeatCount="indefinite" fill="hold" display="0">
                  <p:stCondLst>
                    <p:cond delay="indefinite"/>
                  </p:stCondLst>
                </p:cTn>
                <p:tgtEl>
                  <p:spTgt spid="15"/>
                </p:tgtEl>
              </p:cMediaNode>
            </p:video>
          </p:childTnLst>
        </p:cTn>
      </p:par>
    </p:tnLst>
    <p:bldLst>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C99579B-0AB6-DB27-C77B-BB6C82A4240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EBA4FB-27A1-B814-FD4B-986224234E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Google Shape;1179;p113">
            <a:extLst>
              <a:ext uri="{FF2B5EF4-FFF2-40B4-BE49-F238E27FC236}">
                <a16:creationId xmlns:a16="http://schemas.microsoft.com/office/drawing/2014/main" id="{D36540BC-5A6E-3B2B-E408-BD2DF8AE60E7}"/>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Our Approach: End-to-End</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3246AA4F-7A94-FED4-C575-6A66347A94F7}"/>
              </a:ext>
            </a:extLst>
          </p:cNvPr>
          <p:cNvSpPr txBox="1"/>
          <p:nvPr/>
        </p:nvSpPr>
        <p:spPr>
          <a:xfrm>
            <a:off x="647999" y="892575"/>
            <a:ext cx="6375536" cy="800219"/>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Pixel-aligned projection is a “scaffold”</a:t>
            </a:r>
          </a:p>
          <a:p>
            <a:pPr marL="285750" indent="-285750">
              <a:spcAft>
                <a:spcPts val="1200"/>
              </a:spcAft>
              <a:buFont typeface="Arial" panose="020B0604020202020204" pitchFamily="34" charset="0"/>
              <a:buChar char="•"/>
            </a:pPr>
            <a:r>
              <a:rPr lang="en-US" altLang="zh-CN" sz="1600" dirty="0">
                <a:solidFill>
                  <a:schemeClr val="tx1"/>
                </a:solidFill>
              </a:rPr>
              <a:t>A large Transformer can learn it from data!</a:t>
            </a:r>
          </a:p>
        </p:txBody>
      </p:sp>
      <p:pic>
        <p:nvPicPr>
          <p:cNvPr id="5" name="0_pers">
            <a:hlinkClick r:id="" action="ppaction://media"/>
            <a:extLst>
              <a:ext uri="{FF2B5EF4-FFF2-40B4-BE49-F238E27FC236}">
                <a16:creationId xmlns:a16="http://schemas.microsoft.com/office/drawing/2014/main" id="{94C73E67-8CB2-0A1D-76CD-32C09F2908D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89510" y="714172"/>
            <a:ext cx="1305803" cy="1305803"/>
          </a:xfrm>
          <a:prstGeom prst="rect">
            <a:avLst/>
          </a:prstGeom>
          <a:ln w="38100">
            <a:solidFill>
              <a:srgbClr val="FFA500"/>
            </a:solidFill>
          </a:ln>
        </p:spPr>
      </p:pic>
      <p:pic>
        <p:nvPicPr>
          <p:cNvPr id="7" name="0_pano_w_border">
            <a:hlinkClick r:id="" action="ppaction://media"/>
            <a:extLst>
              <a:ext uri="{FF2B5EF4-FFF2-40B4-BE49-F238E27FC236}">
                <a16:creationId xmlns:a16="http://schemas.microsoft.com/office/drawing/2014/main" id="{D966B819-61B5-312C-E7EE-E7607AE4D34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29208" y="2666439"/>
            <a:ext cx="4017600" cy="2008800"/>
          </a:xfrm>
          <a:prstGeom prst="rect">
            <a:avLst/>
          </a:prstGeom>
          <a:ln w="38100">
            <a:solidFill>
              <a:srgbClr val="00B050"/>
            </a:solidFill>
          </a:ln>
        </p:spPr>
      </p:pic>
      <p:sp>
        <p:nvSpPr>
          <p:cNvPr id="8" name="Arrow">
            <a:extLst>
              <a:ext uri="{FF2B5EF4-FFF2-40B4-BE49-F238E27FC236}">
                <a16:creationId xmlns:a16="http://schemas.microsoft.com/office/drawing/2014/main" id="{72E5053D-F621-43C9-8E24-52F65A7D11EC}"/>
              </a:ext>
            </a:extLst>
          </p:cNvPr>
          <p:cNvSpPr/>
          <p:nvPr/>
        </p:nvSpPr>
        <p:spPr>
          <a:xfrm rot="5400000">
            <a:off x="6474877" y="2214144"/>
            <a:ext cx="528440" cy="270234"/>
          </a:xfrm>
          <a:prstGeom prst="rightArrow">
            <a:avLst>
              <a:gd name="adj1" fmla="val 25708"/>
              <a:gd name="adj2" fmla="val 88556"/>
            </a:avLst>
          </a:prstGeom>
          <a:solidFill>
            <a:srgbClr val="00B050"/>
          </a:solidFill>
          <a:ln w="12700">
            <a:solidFill>
              <a:srgbClr val="00B050"/>
            </a:solidFill>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spTree>
    <p:extLst>
      <p:ext uri="{BB962C8B-B14F-4D97-AF65-F5344CB8AC3E}">
        <p14:creationId xmlns:p14="http://schemas.microsoft.com/office/powerpoint/2010/main" val="84341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34" fill="hold"/>
                                        <p:tgtEl>
                                          <p:spTgt spid="5"/>
                                        </p:tgtEl>
                                      </p:cBhvr>
                                    </p:cmd>
                                  </p:childTnLst>
                                </p:cTn>
                              </p:par>
                              <p:par>
                                <p:cTn id="7" presetID="1" presetClass="mediacall" presetSubtype="0" fill="hold" nodeType="withEffect">
                                  <p:stCondLst>
                                    <p:cond delay="0"/>
                                  </p:stCondLst>
                                  <p:childTnLst>
                                    <p:cmd type="call" cmd="playFrom(0.0)">
                                      <p:cBhvr>
                                        <p:cTn id="8" dur="5334" fill="hold"/>
                                        <p:tgtEl>
                                          <p:spTgt spid="7"/>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p:cTn id="23" repeatCount="indefinite" fill="hold" display="0">
                  <p:stCondLst>
                    <p:cond delay="indefinite"/>
                  </p:stCondLst>
                </p:cTn>
                <p:tgtEl>
                  <p:spTgt spid="5"/>
                </p:tgtEl>
              </p:cMediaNode>
            </p:video>
            <p:video>
              <p:cMediaNode vol="80000">
                <p:cTn id="24" repeatCount="indefinite"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9F19B06-95EB-E9DE-088D-E5EA4A3A61F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5E3E14-36FF-8FA9-D7B0-3EB1ACB34E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Google Shape;1179;p113">
            <a:extLst>
              <a:ext uri="{FF2B5EF4-FFF2-40B4-BE49-F238E27FC236}">
                <a16:creationId xmlns:a16="http://schemas.microsoft.com/office/drawing/2014/main" id="{A1450ACB-E7FC-8B05-60D5-F24693395508}"/>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Our Approach: End-to-End</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B4C936A7-90A2-0432-E151-DB9D8F694792}"/>
              </a:ext>
            </a:extLst>
          </p:cNvPr>
          <p:cNvSpPr txBox="1"/>
          <p:nvPr/>
        </p:nvSpPr>
        <p:spPr>
          <a:xfrm>
            <a:off x="647999" y="892575"/>
            <a:ext cx="6375536" cy="1200329"/>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Pixel-aligned projection is a “scaffold”</a:t>
            </a:r>
          </a:p>
          <a:p>
            <a:pPr marL="285750" indent="-285750">
              <a:spcAft>
                <a:spcPts val="1200"/>
              </a:spcAft>
              <a:buFont typeface="Arial" panose="020B0604020202020204" pitchFamily="34" charset="0"/>
              <a:buChar char="•"/>
            </a:pPr>
            <a:r>
              <a:rPr lang="en-US" altLang="zh-CN" sz="1600" dirty="0">
                <a:solidFill>
                  <a:schemeClr val="tx1"/>
                </a:solidFill>
              </a:rPr>
              <a:t>A large Transformer can learn it from data!</a:t>
            </a:r>
          </a:p>
          <a:p>
            <a:pPr marL="285750" indent="-285750">
              <a:spcAft>
                <a:spcPts val="1200"/>
              </a:spcAft>
              <a:buFont typeface="Arial" panose="020B0604020202020204" pitchFamily="34" charset="0"/>
              <a:buChar char="•"/>
            </a:pPr>
            <a:r>
              <a:rPr lang="en-US" altLang="zh-CN" sz="1600" dirty="0">
                <a:solidFill>
                  <a:srgbClr val="FF0000"/>
                </a:solidFill>
              </a:rPr>
              <a:t>Generative prior </a:t>
            </a:r>
            <a:r>
              <a:rPr lang="en-US" altLang="zh-CN" sz="1600" dirty="0">
                <a:solidFill>
                  <a:schemeClr val="tx1"/>
                </a:solidFill>
              </a:rPr>
              <a:t>helps camera estimation</a:t>
            </a:r>
          </a:p>
        </p:txBody>
      </p:sp>
      <p:sp>
        <p:nvSpPr>
          <p:cNvPr id="8" name="Arrow">
            <a:extLst>
              <a:ext uri="{FF2B5EF4-FFF2-40B4-BE49-F238E27FC236}">
                <a16:creationId xmlns:a16="http://schemas.microsoft.com/office/drawing/2014/main" id="{3BDC9EB5-50C0-9DBA-B6E0-38BB13AE2F12}"/>
              </a:ext>
            </a:extLst>
          </p:cNvPr>
          <p:cNvSpPr/>
          <p:nvPr/>
        </p:nvSpPr>
        <p:spPr>
          <a:xfrm rot="5400000">
            <a:off x="6474877" y="2214144"/>
            <a:ext cx="528440" cy="270234"/>
          </a:xfrm>
          <a:prstGeom prst="rightArrow">
            <a:avLst>
              <a:gd name="adj1" fmla="val 25708"/>
              <a:gd name="adj2" fmla="val 88556"/>
            </a:avLst>
          </a:prstGeom>
          <a:solidFill>
            <a:srgbClr val="00B050"/>
          </a:solidFill>
          <a:ln w="12700">
            <a:solidFill>
              <a:srgbClr val="00B050"/>
            </a:solidFill>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pic>
        <p:nvPicPr>
          <p:cNvPr id="9" name="customv5_ours_60_pers">
            <a:hlinkClick r:id="" action="ppaction://media"/>
            <a:extLst>
              <a:ext uri="{FF2B5EF4-FFF2-40B4-BE49-F238E27FC236}">
                <a16:creationId xmlns:a16="http://schemas.microsoft.com/office/drawing/2014/main" id="{0421774F-FF51-7B1C-9B64-CC933E9F0D0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089510" y="712800"/>
            <a:ext cx="1306800" cy="1306800"/>
          </a:xfrm>
          <a:prstGeom prst="rect">
            <a:avLst/>
          </a:prstGeom>
          <a:ln w="38100">
            <a:solidFill>
              <a:srgbClr val="FFA500"/>
            </a:solidFill>
          </a:ln>
        </p:spPr>
      </p:pic>
      <p:pic>
        <p:nvPicPr>
          <p:cNvPr id="11" name="customv5_ours_60_pano">
            <a:hlinkClick r:id="" action="ppaction://media"/>
            <a:extLst>
              <a:ext uri="{FF2B5EF4-FFF2-40B4-BE49-F238E27FC236}">
                <a16:creationId xmlns:a16="http://schemas.microsoft.com/office/drawing/2014/main" id="{897AEF10-DAD7-16A3-2B38-9ECE336AF14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729208" y="2667600"/>
            <a:ext cx="4017600" cy="2008800"/>
          </a:xfrm>
          <a:prstGeom prst="rect">
            <a:avLst/>
          </a:prstGeom>
          <a:ln w="38100">
            <a:solidFill>
              <a:srgbClr val="00B050"/>
            </a:solidFill>
          </a:ln>
        </p:spPr>
      </p:pic>
      <p:pic>
        <p:nvPicPr>
          <p:cNvPr id="12" name="megasam_fail_1_pose">
            <a:hlinkClick r:id="" action="ppaction://media"/>
            <a:extLst>
              <a:ext uri="{FF2B5EF4-FFF2-40B4-BE49-F238E27FC236}">
                <a16:creationId xmlns:a16="http://schemas.microsoft.com/office/drawing/2014/main" id="{5718DEE4-E5AF-D510-9627-00F81BE9391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54400" y="2654417"/>
            <a:ext cx="4017600" cy="2008800"/>
          </a:xfrm>
          <a:prstGeom prst="rect">
            <a:avLst/>
          </a:prstGeom>
          <a:ln w="38100">
            <a:solidFill>
              <a:schemeClr val="accent1">
                <a:lumMod val="75000"/>
              </a:schemeClr>
            </a:solidFill>
          </a:ln>
        </p:spPr>
      </p:pic>
      <p:sp>
        <p:nvSpPr>
          <p:cNvPr id="13" name="Arrow">
            <a:extLst>
              <a:ext uri="{FF2B5EF4-FFF2-40B4-BE49-F238E27FC236}">
                <a16:creationId xmlns:a16="http://schemas.microsoft.com/office/drawing/2014/main" id="{790EA942-FDEC-A7FB-A024-5F42EBD15820}"/>
              </a:ext>
            </a:extLst>
          </p:cNvPr>
          <p:cNvSpPr/>
          <p:nvPr/>
        </p:nvSpPr>
        <p:spPr>
          <a:xfrm rot="9240918">
            <a:off x="3491723" y="1844173"/>
            <a:ext cx="2584441" cy="270234"/>
          </a:xfrm>
          <a:prstGeom prst="rightArrow">
            <a:avLst>
              <a:gd name="adj1" fmla="val 25708"/>
              <a:gd name="adj2" fmla="val 88556"/>
            </a:avLst>
          </a:prstGeom>
          <a:solidFill>
            <a:schemeClr val="accent1">
              <a:lumMod val="75000"/>
            </a:schemeClr>
          </a:solidFill>
          <a:ln w="12700">
            <a:solidFill>
              <a:schemeClr val="accent1">
                <a:lumMod val="75000"/>
              </a:schemeClr>
            </a:solidFill>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spTree>
    <p:extLst>
      <p:ext uri="{BB962C8B-B14F-4D97-AF65-F5344CB8AC3E}">
        <p14:creationId xmlns:p14="http://schemas.microsoft.com/office/powerpoint/2010/main" val="82800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5063" fill="hold"/>
                                        <p:tgtEl>
                                          <p:spTgt spid="9"/>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5063" fill="hold"/>
                                        <p:tgtEl>
                                          <p:spTgt spid="12"/>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50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repeatCount="indefinite" fill="hold" display="0">
                  <p:stCondLst>
                    <p:cond delay="indefinite"/>
                  </p:stCondLst>
                </p:cTn>
                <p:tgtEl>
                  <p:spTgt spid="9"/>
                </p:tgtEl>
              </p:cMediaNode>
            </p:video>
            <p:video>
              <p:cMediaNode vol="80000">
                <p:cTn id="26" repeatCount="indefinite" fill="hold" display="0">
                  <p:stCondLst>
                    <p:cond delay="indefinite"/>
                  </p:stCondLst>
                </p:cTn>
                <p:tgtEl>
                  <p:spTgt spid="11"/>
                </p:tgtEl>
              </p:cMediaNode>
            </p:video>
            <p:video>
              <p:cMediaNode vol="80000">
                <p:cTn id="27" repeatCount="indefinite" fill="hold" display="0">
                  <p:stCondLst>
                    <p:cond delay="indefinite"/>
                  </p:stCondLst>
                </p:cTn>
                <p:tgtEl>
                  <p:spTgt spid="12"/>
                </p:tgtEl>
              </p:cMediaNode>
            </p:video>
          </p:childTnLst>
        </p:cTn>
      </p:par>
    </p:tnLst>
    <p:bldLst>
      <p:bldP spid="8"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A985E62-6400-9E28-470E-D57B2C2168B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BE4048-D56D-2A48-F12C-2CDED307CF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Google Shape;1179;p113">
            <a:extLst>
              <a:ext uri="{FF2B5EF4-FFF2-40B4-BE49-F238E27FC236}">
                <a16:creationId xmlns:a16="http://schemas.microsoft.com/office/drawing/2014/main" id="{F5224252-5029-959C-CB2F-4714CE67D7FC}"/>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Our Approach: End-to-End</a:t>
            </a:r>
            <a:endParaRPr lang="en-US" b="1" dirty="0">
              <a:solidFill>
                <a:schemeClr val="tx1"/>
              </a:solidFill>
              <a:latin typeface="+mj-lt"/>
            </a:endParaRPr>
          </a:p>
        </p:txBody>
      </p:sp>
      <p:sp>
        <p:nvSpPr>
          <p:cNvPr id="7" name="Google Shape;898;p92">
            <a:extLst>
              <a:ext uri="{FF2B5EF4-FFF2-40B4-BE49-F238E27FC236}">
                <a16:creationId xmlns:a16="http://schemas.microsoft.com/office/drawing/2014/main" id="{BB163E92-6B7A-65FC-64AD-3EED1ED82D31}"/>
              </a:ext>
            </a:extLst>
          </p:cNvPr>
          <p:cNvSpPr txBox="1"/>
          <p:nvPr/>
        </p:nvSpPr>
        <p:spPr>
          <a:xfrm>
            <a:off x="647999" y="892575"/>
            <a:ext cx="6375536" cy="1200329"/>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Coordinate frame ambiguity</a:t>
            </a:r>
          </a:p>
          <a:p>
            <a:pPr marL="285750" indent="-285750">
              <a:spcAft>
                <a:spcPts val="1200"/>
              </a:spcAft>
              <a:buFont typeface="Arial" panose="020B0604020202020204" pitchFamily="34" charset="0"/>
              <a:buChar char="•"/>
            </a:pPr>
            <a:r>
              <a:rPr lang="en-US" altLang="zh-CN" sz="1600" dirty="0">
                <a:solidFill>
                  <a:srgbClr val="00B050"/>
                </a:solidFill>
              </a:rPr>
              <a:t>Panorama</a:t>
            </a:r>
            <a:r>
              <a:rPr lang="en-US" altLang="zh-CN" sz="1600" dirty="0">
                <a:solidFill>
                  <a:schemeClr val="tx1"/>
                </a:solidFill>
              </a:rPr>
              <a:t> can have arbitrary orientations</a:t>
            </a:r>
          </a:p>
          <a:p>
            <a:pPr marL="285750" indent="-285750">
              <a:spcAft>
                <a:spcPts val="1200"/>
              </a:spcAft>
              <a:buFont typeface="Arial" panose="020B0604020202020204" pitchFamily="34" charset="0"/>
              <a:buChar char="•"/>
            </a:pPr>
            <a:r>
              <a:rPr lang="en-US" altLang="zh-CN" sz="1600" dirty="0">
                <a:solidFill>
                  <a:schemeClr val="tx1"/>
                </a:solidFill>
              </a:rPr>
              <a:t>We canonicalize data to be </a:t>
            </a:r>
            <a:r>
              <a:rPr lang="en-US" altLang="zh-CN" sz="1600" dirty="0">
                <a:solidFill>
                  <a:srgbClr val="FF0000"/>
                </a:solidFill>
              </a:rPr>
              <a:t>gravity-aligned</a:t>
            </a:r>
            <a:r>
              <a:rPr lang="en-US" altLang="zh-CN" sz="1600" dirty="0">
                <a:solidFill>
                  <a:schemeClr val="tx1"/>
                </a:solidFill>
              </a:rPr>
              <a:t>!</a:t>
            </a:r>
          </a:p>
        </p:txBody>
      </p:sp>
      <p:pic>
        <p:nvPicPr>
          <p:cNvPr id="8" name="0_pers">
            <a:hlinkClick r:id="" action="ppaction://media"/>
            <a:extLst>
              <a:ext uri="{FF2B5EF4-FFF2-40B4-BE49-F238E27FC236}">
                <a16:creationId xmlns:a16="http://schemas.microsoft.com/office/drawing/2014/main" id="{84A822D9-3CFE-FFE9-9556-A9B9D5B4D293}"/>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3057026" y="3458370"/>
            <a:ext cx="1305803" cy="1305803"/>
          </a:xfrm>
          <a:prstGeom prst="rect">
            <a:avLst/>
          </a:prstGeom>
          <a:ln w="38100">
            <a:solidFill>
              <a:srgbClr val="FFA500"/>
            </a:solidFill>
          </a:ln>
        </p:spPr>
      </p:pic>
      <p:pic>
        <p:nvPicPr>
          <p:cNvPr id="9" name="0_pano_w_border">
            <a:hlinkClick r:id="" action="ppaction://media"/>
            <a:extLst>
              <a:ext uri="{FF2B5EF4-FFF2-40B4-BE49-F238E27FC236}">
                <a16:creationId xmlns:a16="http://schemas.microsoft.com/office/drawing/2014/main" id="{E61D5F44-525F-A86A-7522-6C1C4DF34E7D}"/>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5259706" y="3391200"/>
            <a:ext cx="2880000" cy="1440000"/>
          </a:xfrm>
          <a:prstGeom prst="rect">
            <a:avLst/>
          </a:prstGeom>
          <a:ln w="38100">
            <a:solidFill>
              <a:srgbClr val="00B050"/>
            </a:solidFill>
          </a:ln>
        </p:spPr>
      </p:pic>
      <p:pic>
        <p:nvPicPr>
          <p:cNvPr id="10" name="0_stabilized_w_border">
            <a:hlinkClick r:id="" action="ppaction://media"/>
            <a:extLst>
              <a:ext uri="{FF2B5EF4-FFF2-40B4-BE49-F238E27FC236}">
                <a16:creationId xmlns:a16="http://schemas.microsoft.com/office/drawing/2014/main" id="{99D194D5-8935-01E6-9697-6DEC4E32820B}"/>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5259706" y="1827622"/>
            <a:ext cx="2880000" cy="1440000"/>
          </a:xfrm>
          <a:prstGeom prst="rect">
            <a:avLst/>
          </a:prstGeom>
          <a:ln w="38100">
            <a:solidFill>
              <a:srgbClr val="00B050"/>
            </a:solidFill>
          </a:ln>
        </p:spPr>
      </p:pic>
      <p:pic>
        <p:nvPicPr>
          <p:cNvPr id="11" name="0_rot_pano_center_pers_w_border">
            <a:hlinkClick r:id="" action="ppaction://media"/>
            <a:extLst>
              <a:ext uri="{FF2B5EF4-FFF2-40B4-BE49-F238E27FC236}">
                <a16:creationId xmlns:a16="http://schemas.microsoft.com/office/drawing/2014/main" id="{DCBD544F-A315-2CE0-50B2-427497511B55}"/>
              </a:ext>
            </a:extLst>
          </p:cNvPr>
          <p:cNvPicPr>
            <a:picLocks noChangeAspect="1"/>
          </p:cNvPicPr>
          <p:nvPr>
            <a:videoFile r:link="rId8"/>
            <p:extLst>
              <p:ext uri="{DAA4B4D4-6D71-4841-9C94-3DE7FCFB9230}">
                <p14:media xmlns:p14="http://schemas.microsoft.com/office/powerpoint/2010/main" r:embed="rId7"/>
              </p:ext>
            </p:extLst>
          </p:nvPr>
        </p:nvPicPr>
        <p:blipFill>
          <a:blip r:embed="rId12"/>
          <a:stretch>
            <a:fillRect/>
          </a:stretch>
        </p:blipFill>
        <p:spPr>
          <a:xfrm>
            <a:off x="5259706" y="262800"/>
            <a:ext cx="2880000" cy="1440000"/>
          </a:xfrm>
          <a:prstGeom prst="rect">
            <a:avLst/>
          </a:prstGeom>
          <a:ln w="38100">
            <a:solidFill>
              <a:srgbClr val="00B050"/>
            </a:solidFill>
          </a:ln>
        </p:spPr>
      </p:pic>
      <p:sp>
        <p:nvSpPr>
          <p:cNvPr id="4" name="矩形 3">
            <a:extLst>
              <a:ext uri="{FF2B5EF4-FFF2-40B4-BE49-F238E27FC236}">
                <a16:creationId xmlns:a16="http://schemas.microsoft.com/office/drawing/2014/main" id="{A986C7C7-14C4-4FA3-A23B-A4AD69E53A99}"/>
              </a:ext>
            </a:extLst>
          </p:cNvPr>
          <p:cNvSpPr/>
          <p:nvPr/>
        </p:nvSpPr>
        <p:spPr>
          <a:xfrm>
            <a:off x="5170709" y="206524"/>
            <a:ext cx="3057994" cy="3117373"/>
          </a:xfrm>
          <a:prstGeom prst="rect">
            <a:avLst/>
          </a:prstGeom>
          <a:solidFill>
            <a:schemeClr val="bg1">
              <a:alpha val="7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78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34" fill="hold"/>
                                        <p:tgtEl>
                                          <p:spTgt spid="8"/>
                                        </p:tgtEl>
                                      </p:cBhvr>
                                    </p:cmd>
                                  </p:childTnLst>
                                </p:cTn>
                              </p:par>
                              <p:par>
                                <p:cTn id="7" presetID="1" presetClass="mediacall" presetSubtype="0" fill="hold" nodeType="withEffect">
                                  <p:stCondLst>
                                    <p:cond delay="0"/>
                                  </p:stCondLst>
                                  <p:childTnLst>
                                    <p:cmd type="call" cmd="playFrom(0.0)">
                                      <p:cBhvr>
                                        <p:cTn id="8" dur="5334" fill="hold"/>
                                        <p:tgtEl>
                                          <p:spTgt spid="9"/>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5334" fill="hold"/>
                                        <p:tgtEl>
                                          <p:spTgt spid="10"/>
                                        </p:tgtEl>
                                      </p:cBhvr>
                                    </p:cmd>
                                  </p:childTnLst>
                                </p:cTn>
                              </p:par>
                              <p:par>
                                <p:cTn id="15" presetID="1" presetClass="mediacall" presetSubtype="0" fill="hold" nodeType="withEffect">
                                  <p:stCondLst>
                                    <p:cond delay="0"/>
                                  </p:stCondLst>
                                  <p:childTnLst>
                                    <p:cmd type="call" cmd="playFrom(0.0)">
                                      <p:cBhvr>
                                        <p:cTn id="16" dur="5334" fill="hold"/>
                                        <p:tgtEl>
                                          <p:spTgt spid="8"/>
                                        </p:tgtEl>
                                      </p:cBhvr>
                                    </p:cmd>
                                  </p:childTnLst>
                                </p:cTn>
                              </p:par>
                              <p:par>
                                <p:cTn id="17" presetID="1" presetClass="mediacall" presetSubtype="0" fill="hold" nodeType="withEffect">
                                  <p:stCondLst>
                                    <p:cond delay="0"/>
                                  </p:stCondLst>
                                  <p:childTnLst>
                                    <p:cmd type="call" cmd="playFrom(0.0)">
                                      <p:cBhvr>
                                        <p:cTn id="18" dur="5334"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5334" fill="hold"/>
                                        <p:tgtEl>
                                          <p:spTgt spid="11"/>
                                        </p:tgtEl>
                                      </p:cBhvr>
                                    </p:cmd>
                                  </p:childTnLst>
                                </p:cTn>
                              </p:par>
                              <p:par>
                                <p:cTn id="25" presetID="1" presetClass="mediacall" presetSubtype="0" fill="hold" nodeType="withEffect">
                                  <p:stCondLst>
                                    <p:cond delay="0"/>
                                  </p:stCondLst>
                                  <p:childTnLst>
                                    <p:cmd type="call" cmd="playFrom(0.0)">
                                      <p:cBhvr>
                                        <p:cTn id="26" dur="5334" fill="hold"/>
                                        <p:tgtEl>
                                          <p:spTgt spid="8"/>
                                        </p:tgtEl>
                                      </p:cBhvr>
                                    </p:cmd>
                                  </p:childTnLst>
                                </p:cTn>
                              </p:par>
                              <p:par>
                                <p:cTn id="27" presetID="1" presetClass="mediacall" presetSubtype="0" fill="hold" nodeType="withEffect">
                                  <p:stCondLst>
                                    <p:cond delay="0"/>
                                  </p:stCondLst>
                                  <p:childTnLst>
                                    <p:cmd type="call" cmd="playFrom(0.0)">
                                      <p:cBhvr>
                                        <p:cTn id="28" dur="5334" fill="hold"/>
                                        <p:tgtEl>
                                          <p:spTgt spid="9"/>
                                        </p:tgtEl>
                                      </p:cBhvr>
                                    </p:cmd>
                                  </p:childTnLst>
                                </p:cTn>
                              </p:par>
                              <p:par>
                                <p:cTn id="29" presetID="1" presetClass="mediacall" presetSubtype="0" fill="hold" nodeType="withEffect">
                                  <p:stCondLst>
                                    <p:cond delay="0"/>
                                  </p:stCondLst>
                                  <p:childTnLst>
                                    <p:cmd type="call" cmd="playFrom(0.0)">
                                      <p:cBhvr>
                                        <p:cTn id="30" dur="5334"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8"/>
                                        </p:tgtEl>
                                      </p:cBhvr>
                                    </p:cmd>
                                  </p:childTnLst>
                                </p:cTn>
                              </p:par>
                            </p:childTnLst>
                          </p:cTn>
                        </p:par>
                      </p:childTnLst>
                    </p:cTn>
                  </p:par>
                </p:childTnLst>
              </p:cTn>
              <p:nextCondLst>
                <p:cond evt="onClick" delay="0">
                  <p:tgtEl>
                    <p:spTgt spid="8"/>
                  </p:tgtEl>
                </p:cond>
              </p:nextCondLst>
            </p:seq>
            <p:video>
              <p:cMediaNode vol="80000">
                <p:cTn id="42" repeatCount="indefinite" fill="hold" display="0">
                  <p:stCondLst>
                    <p:cond delay="indefinite"/>
                  </p:stCondLst>
                </p:cTn>
                <p:tgtEl>
                  <p:spTgt spid="8"/>
                </p:tgtEl>
              </p:cMediaNode>
            </p:video>
            <p:seq concurrent="1" nextAc="seek">
              <p:cTn id="43" restart="whenNotActive" fill="hold" evtFilter="cancelBubble" nodeType="interactiveSeq">
                <p:stCondLst>
                  <p:cond evt="onClick" delay="0">
                    <p:tgtEl>
                      <p:spTgt spid="9"/>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9"/>
                                        </p:tgtEl>
                                      </p:cBhvr>
                                    </p:cmd>
                                  </p:childTnLst>
                                </p:cTn>
                              </p:par>
                            </p:childTnLst>
                          </p:cTn>
                        </p:par>
                      </p:childTnLst>
                    </p:cTn>
                  </p:par>
                </p:childTnLst>
              </p:cTn>
              <p:nextCondLst>
                <p:cond evt="onClick" delay="0">
                  <p:tgtEl>
                    <p:spTgt spid="9"/>
                  </p:tgtEl>
                </p:cond>
              </p:nextCondLst>
            </p:seq>
            <p:video>
              <p:cMediaNode vol="80000">
                <p:cTn id="48" repeatCount="indefinite" fill="hold" display="0">
                  <p:stCondLst>
                    <p:cond delay="indefinite"/>
                  </p:stCondLst>
                </p:cTn>
                <p:tgtEl>
                  <p:spTgt spid="9"/>
                </p:tgtEl>
              </p:cMediaNode>
            </p:video>
            <p:video>
              <p:cMediaNode vol="80000">
                <p:cTn id="49" repeatCount="indefinite" fill="hold" display="0">
                  <p:stCondLst>
                    <p:cond delay="indefinite"/>
                  </p:stCondLst>
                </p:cTn>
                <p:tgtEl>
                  <p:spTgt spid="10"/>
                </p:tgtEl>
              </p:cMediaNode>
            </p:video>
            <p:video>
              <p:cMediaNode vol="80000">
                <p:cTn id="50" repeatCount="indefinite" fill="hold" display="0">
                  <p:stCondLst>
                    <p:cond delay="indefinite"/>
                  </p:stCondLst>
                </p:cTn>
                <p:tgtEl>
                  <p:spTgt spid="11"/>
                </p:tgtEl>
              </p:cMediaNode>
            </p:video>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74">
          <a:extLst>
            <a:ext uri="{FF2B5EF4-FFF2-40B4-BE49-F238E27FC236}">
              <a16:creationId xmlns:a16="http://schemas.microsoft.com/office/drawing/2014/main" id="{2F9F7DB4-19F0-506F-DE9C-7587950B1FE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BCB304-BDE1-C9D9-1E99-740F09149F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3" name="Google Shape;1179;p113">
            <a:extLst>
              <a:ext uri="{FF2B5EF4-FFF2-40B4-BE49-F238E27FC236}">
                <a16:creationId xmlns:a16="http://schemas.microsoft.com/office/drawing/2014/main" id="{05F31951-1A56-5051-111F-D348A2BACB01}"/>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Data Canonicalization</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CF9A5CDF-8852-A0E7-F8B1-AF88501B0542}"/>
              </a:ext>
            </a:extLst>
          </p:cNvPr>
          <p:cNvSpPr txBox="1"/>
          <p:nvPr/>
        </p:nvSpPr>
        <p:spPr>
          <a:xfrm>
            <a:off x="647998" y="892575"/>
            <a:ext cx="8294613" cy="400110"/>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Two steps: 1) remove inter-frame rotation (COLMAP), 2) align gravity direction (</a:t>
            </a:r>
            <a:r>
              <a:rPr lang="en-US" altLang="zh-CN" sz="1600" dirty="0" err="1">
                <a:solidFill>
                  <a:schemeClr val="tx1"/>
                </a:solidFill>
              </a:rPr>
              <a:t>GeoCalib</a:t>
            </a:r>
            <a:r>
              <a:rPr lang="en-US" altLang="zh-CN" sz="1600" dirty="0">
                <a:solidFill>
                  <a:schemeClr val="tx1"/>
                </a:solidFill>
              </a:rPr>
              <a:t>)</a:t>
            </a:r>
          </a:p>
        </p:txBody>
      </p:sp>
      <p:pic>
        <p:nvPicPr>
          <p:cNvPr id="5" name="0_raw">
            <a:hlinkClick r:id="" action="ppaction://media"/>
            <a:extLst>
              <a:ext uri="{FF2B5EF4-FFF2-40B4-BE49-F238E27FC236}">
                <a16:creationId xmlns:a16="http://schemas.microsoft.com/office/drawing/2014/main" id="{11E1FC93-1527-0B8F-41F7-152162CCDC4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96911" y="1599984"/>
            <a:ext cx="2842508" cy="1421254"/>
          </a:xfrm>
          <a:prstGeom prst="rect">
            <a:avLst/>
          </a:prstGeom>
        </p:spPr>
      </p:pic>
      <p:pic>
        <p:nvPicPr>
          <p:cNvPr id="7" name="0_stabilized">
            <a:hlinkClick r:id="" action="ppaction://media"/>
            <a:extLst>
              <a:ext uri="{FF2B5EF4-FFF2-40B4-BE49-F238E27FC236}">
                <a16:creationId xmlns:a16="http://schemas.microsoft.com/office/drawing/2014/main" id="{E5347C64-4BDA-FDAB-0273-6C0365746E7B}"/>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150000" y="1599238"/>
            <a:ext cx="2844000" cy="1422000"/>
          </a:xfrm>
          <a:prstGeom prst="rect">
            <a:avLst/>
          </a:prstGeom>
        </p:spPr>
      </p:pic>
      <p:pic>
        <p:nvPicPr>
          <p:cNvPr id="8" name="0_canonicalized">
            <a:hlinkClick r:id="" action="ppaction://media"/>
            <a:extLst>
              <a:ext uri="{FF2B5EF4-FFF2-40B4-BE49-F238E27FC236}">
                <a16:creationId xmlns:a16="http://schemas.microsoft.com/office/drawing/2014/main" id="{914870BA-9978-77F1-762E-24AAEDAFB59C}"/>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104581" y="1599238"/>
            <a:ext cx="2844000" cy="1422000"/>
          </a:xfrm>
          <a:prstGeom prst="rect">
            <a:avLst/>
          </a:prstGeom>
        </p:spPr>
      </p:pic>
      <p:sp>
        <p:nvSpPr>
          <p:cNvPr id="12" name="Google Shape;898;p92">
            <a:extLst>
              <a:ext uri="{FF2B5EF4-FFF2-40B4-BE49-F238E27FC236}">
                <a16:creationId xmlns:a16="http://schemas.microsoft.com/office/drawing/2014/main" id="{127F68BD-9D21-F760-B036-DA2C1B3DCEC9}"/>
              </a:ext>
            </a:extLst>
          </p:cNvPr>
          <p:cNvSpPr txBox="1"/>
          <p:nvPr/>
        </p:nvSpPr>
        <p:spPr>
          <a:xfrm>
            <a:off x="195419" y="1330156"/>
            <a:ext cx="2842508"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tx1"/>
                </a:solidFill>
                <a:latin typeface="+mj-lt"/>
              </a:rPr>
              <a:t>Raw</a:t>
            </a:r>
            <a:endParaRPr lang="en-US" altLang="zh-CN" dirty="0">
              <a:solidFill>
                <a:schemeClr val="tx1"/>
              </a:solidFill>
            </a:endParaRPr>
          </a:p>
        </p:txBody>
      </p:sp>
      <p:sp>
        <p:nvSpPr>
          <p:cNvPr id="13" name="Google Shape;898;p92">
            <a:extLst>
              <a:ext uri="{FF2B5EF4-FFF2-40B4-BE49-F238E27FC236}">
                <a16:creationId xmlns:a16="http://schemas.microsoft.com/office/drawing/2014/main" id="{50A31ACF-EE23-ABF9-1EF3-363847FD133C}"/>
              </a:ext>
            </a:extLst>
          </p:cNvPr>
          <p:cNvSpPr txBox="1"/>
          <p:nvPr/>
        </p:nvSpPr>
        <p:spPr>
          <a:xfrm>
            <a:off x="3148508" y="1330156"/>
            <a:ext cx="2842508"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tx1"/>
                </a:solidFill>
                <a:latin typeface="+mj-lt"/>
              </a:rPr>
              <a:t>Stabilized</a:t>
            </a:r>
            <a:endParaRPr lang="en-US" altLang="zh-CN" dirty="0">
              <a:solidFill>
                <a:schemeClr val="tx1"/>
              </a:solidFill>
            </a:endParaRPr>
          </a:p>
        </p:txBody>
      </p:sp>
      <p:sp>
        <p:nvSpPr>
          <p:cNvPr id="14" name="Google Shape;898;p92">
            <a:extLst>
              <a:ext uri="{FF2B5EF4-FFF2-40B4-BE49-F238E27FC236}">
                <a16:creationId xmlns:a16="http://schemas.microsoft.com/office/drawing/2014/main" id="{EAF539D9-A718-E2CA-61E5-314ABEA7932B}"/>
              </a:ext>
            </a:extLst>
          </p:cNvPr>
          <p:cNvSpPr txBox="1"/>
          <p:nvPr/>
        </p:nvSpPr>
        <p:spPr>
          <a:xfrm>
            <a:off x="6100104" y="1330156"/>
            <a:ext cx="2842508"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tx1"/>
                </a:solidFill>
                <a:latin typeface="+mj-lt"/>
              </a:rPr>
              <a:t>Canonicalized</a:t>
            </a:r>
            <a:endParaRPr lang="en-US" altLang="zh-CN" dirty="0">
              <a:solidFill>
                <a:schemeClr val="tx1"/>
              </a:solidFill>
            </a:endParaRPr>
          </a:p>
        </p:txBody>
      </p:sp>
      <p:sp>
        <p:nvSpPr>
          <p:cNvPr id="6" name="Google Shape;939;p95">
            <a:extLst>
              <a:ext uri="{FF2B5EF4-FFF2-40B4-BE49-F238E27FC236}">
                <a16:creationId xmlns:a16="http://schemas.microsoft.com/office/drawing/2014/main" id="{8C88660D-9537-31F1-FDC7-FEA68283EA89}"/>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err="1">
                <a:solidFill>
                  <a:srgbClr val="202124"/>
                </a:solidFill>
                <a:latin typeface="Google Sans Text"/>
                <a:ea typeface="Google Sans Text"/>
                <a:cs typeface="Google Sans Text"/>
                <a:sym typeface="Google Sans Text"/>
              </a:rPr>
              <a:t>Veicht</a:t>
            </a:r>
            <a:r>
              <a:rPr lang="en-US" sz="700" dirty="0">
                <a:solidFill>
                  <a:srgbClr val="202124"/>
                </a:solidFill>
                <a:latin typeface="Google Sans Text"/>
                <a:ea typeface="Google Sans Text"/>
                <a:cs typeface="Google Sans Text"/>
                <a:sym typeface="Google Sans Text"/>
              </a:rPr>
              <a:t>, Alexander, et al. "</a:t>
            </a:r>
            <a:r>
              <a:rPr lang="en-US" sz="700" dirty="0" err="1">
                <a:solidFill>
                  <a:srgbClr val="202124"/>
                </a:solidFill>
                <a:latin typeface="Google Sans Text"/>
                <a:ea typeface="Google Sans Text"/>
                <a:cs typeface="Google Sans Text"/>
                <a:sym typeface="Google Sans Text"/>
              </a:rPr>
              <a:t>Geocalib</a:t>
            </a:r>
            <a:r>
              <a:rPr lang="en-US" sz="700" dirty="0">
                <a:solidFill>
                  <a:srgbClr val="202124"/>
                </a:solidFill>
                <a:latin typeface="Google Sans Text"/>
                <a:ea typeface="Google Sans Text"/>
                <a:cs typeface="Google Sans Text"/>
                <a:sym typeface="Google Sans Text"/>
              </a:rPr>
              <a:t>: Learning single-image calibration with geometric optimization." ECCV. 2024.</a:t>
            </a:r>
            <a:endParaRPr sz="700" dirty="0">
              <a:solidFill>
                <a:srgbClr val="202124"/>
              </a:solidFill>
              <a:latin typeface="Google Sans Text"/>
              <a:ea typeface="Google Sans Text"/>
              <a:cs typeface="Google Sans Text"/>
              <a:sym typeface="Google Sans Text"/>
            </a:endParaRPr>
          </a:p>
        </p:txBody>
      </p:sp>
    </p:spTree>
    <p:extLst>
      <p:ext uri="{BB962C8B-B14F-4D97-AF65-F5344CB8AC3E}">
        <p14:creationId xmlns:p14="http://schemas.microsoft.com/office/powerpoint/2010/main" val="157633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34" fill="hold"/>
                                        <p:tgtEl>
                                          <p:spTgt spid="5"/>
                                        </p:tgtEl>
                                      </p:cBhvr>
                                    </p:cmd>
                                  </p:childTnLst>
                                </p:cTn>
                              </p:par>
                              <p:par>
                                <p:cTn id="7" presetID="1" presetClass="mediacall" presetSubtype="0" fill="hold" nodeType="withEffect">
                                  <p:stCondLst>
                                    <p:cond delay="0"/>
                                  </p:stCondLst>
                                  <p:childTnLst>
                                    <p:cmd type="call" cmd="playFrom(0.0)">
                                      <p:cBhvr>
                                        <p:cTn id="8" dur="5334" fill="hold"/>
                                        <p:tgtEl>
                                          <p:spTgt spid="7"/>
                                        </p:tgtEl>
                                      </p:cBhvr>
                                    </p:cmd>
                                  </p:childTnLst>
                                </p:cTn>
                              </p:par>
                              <p:par>
                                <p:cTn id="9" presetID="1" presetClass="mediacall" presetSubtype="0" fill="hold" nodeType="withEffect">
                                  <p:stCondLst>
                                    <p:cond delay="0"/>
                                  </p:stCondLst>
                                  <p:childTnLst>
                                    <p:cmd type="call" cmd="playFrom(0.0)">
                                      <p:cBhvr>
                                        <p:cTn id="10" dur="53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repeatCount="indefinite"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p:cTn id="23" repeatCount="indefinite" fill="hold" display="0">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AE2D3B6-DA3B-C782-2981-17AE34D90EE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F4B853-F48C-C5BE-712B-5B8AB5648F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3" name="Google Shape;1179;p113">
            <a:extLst>
              <a:ext uri="{FF2B5EF4-FFF2-40B4-BE49-F238E27FC236}">
                <a16:creationId xmlns:a16="http://schemas.microsoft.com/office/drawing/2014/main" id="{906457D5-9901-ED21-24E3-F8593EBA62C1}"/>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360Anything Pipeline</a:t>
            </a:r>
            <a:endParaRPr lang="en-US" b="1" dirty="0">
              <a:solidFill>
                <a:schemeClr val="tx1"/>
              </a:solidFill>
              <a:latin typeface="+mj-lt"/>
            </a:endParaRPr>
          </a:p>
        </p:txBody>
      </p:sp>
      <p:pic>
        <p:nvPicPr>
          <p:cNvPr id="5" name="图片 4" descr="形状&#10;&#10;AI 生成的内容可能不正确。">
            <a:extLst>
              <a:ext uri="{FF2B5EF4-FFF2-40B4-BE49-F238E27FC236}">
                <a16:creationId xmlns:a16="http://schemas.microsoft.com/office/drawing/2014/main" id="{AD84693C-26EF-44DC-05E9-4473401F3F50}"/>
              </a:ext>
            </a:extLst>
          </p:cNvPr>
          <p:cNvPicPr>
            <a:picLocks noChangeAspect="1"/>
          </p:cNvPicPr>
          <p:nvPr/>
        </p:nvPicPr>
        <p:blipFill>
          <a:blip r:embed="rId3"/>
          <a:stretch>
            <a:fillRect/>
          </a:stretch>
        </p:blipFill>
        <p:spPr>
          <a:xfrm>
            <a:off x="0" y="975207"/>
            <a:ext cx="9144000" cy="3193085"/>
          </a:xfrm>
          <a:prstGeom prst="rect">
            <a:avLst/>
          </a:prstGeom>
        </p:spPr>
      </p:pic>
    </p:spTree>
    <p:extLst>
      <p:ext uri="{BB962C8B-B14F-4D97-AF65-F5344CB8AC3E}">
        <p14:creationId xmlns:p14="http://schemas.microsoft.com/office/powerpoint/2010/main" val="388425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D215CC-D918-823C-41C1-48BF6B794F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3" name="Google Shape;1179;p113">
            <a:extLst>
              <a:ext uri="{FF2B5EF4-FFF2-40B4-BE49-F238E27FC236}">
                <a16:creationId xmlns:a16="http://schemas.microsoft.com/office/drawing/2014/main" id="{F7E1A6F7-C771-16C4-4F5D-98736977A2C0}"/>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What is 360° Panorama?</a:t>
            </a:r>
            <a:endParaRPr lang="en-US" b="1" dirty="0">
              <a:solidFill>
                <a:schemeClr val="tx1"/>
              </a:solidFill>
              <a:latin typeface="+mj-lt"/>
            </a:endParaRPr>
          </a:p>
        </p:txBody>
      </p:sp>
      <mc:AlternateContent xmlns:mc="http://schemas.openxmlformats.org/markup-compatibility/2006" xmlns:a14="http://schemas.microsoft.com/office/drawing/2010/main">
        <mc:Choice Requires="a14">
          <p:sp>
            <p:nvSpPr>
              <p:cNvPr id="4" name="Google Shape;898;p92">
                <a:extLst>
                  <a:ext uri="{FF2B5EF4-FFF2-40B4-BE49-F238E27FC236}">
                    <a16:creationId xmlns:a16="http://schemas.microsoft.com/office/drawing/2014/main" id="{DD66A541-8CCD-CB71-0450-43C3A8734B61}"/>
                  </a:ext>
                </a:extLst>
              </p:cNvPr>
              <p:cNvSpPr txBox="1"/>
              <p:nvPr/>
            </p:nvSpPr>
            <p:spPr>
              <a:xfrm>
                <a:off x="647999" y="892575"/>
                <a:ext cx="6375536" cy="800219"/>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chemeClr val="tx1"/>
                    </a:solidFill>
                    <a:latin typeface="+mj-lt"/>
                  </a:rPr>
                  <a:t>Perspective image</a:t>
                </a:r>
                <a:r>
                  <a:rPr lang="en-US" altLang="zh-CN" sz="1600" dirty="0">
                    <a:solidFill>
                      <a:schemeClr val="tx1"/>
                    </a:solidFill>
                    <a:latin typeface="+mj-lt"/>
                  </a:rPr>
                  <a:t>: narrow Field of View (</a:t>
                </a:r>
                <a:r>
                  <a:rPr lang="en-US" altLang="zh-CN" sz="1600" dirty="0" err="1">
                    <a:solidFill>
                      <a:schemeClr val="tx1"/>
                    </a:solidFill>
                    <a:latin typeface="+mj-lt"/>
                  </a:rPr>
                  <a:t>FoV</a:t>
                </a:r>
                <a:r>
                  <a:rPr lang="en-US" altLang="zh-CN" sz="1600" dirty="0">
                    <a:solidFill>
                      <a:schemeClr val="tx1"/>
                    </a:solidFill>
                    <a:latin typeface="+mj-lt"/>
                  </a:rPr>
                  <a:t>)</a:t>
                </a:r>
              </a:p>
              <a:p>
                <a:pPr>
                  <a:spcAft>
                    <a:spcPts val="1200"/>
                  </a:spcAft>
                </a:pPr>
                <a:r>
                  <a:rPr lang="en-US" altLang="zh-CN" sz="1600" b="1" dirty="0">
                    <a:solidFill>
                      <a:schemeClr val="tx1"/>
                    </a:solidFill>
                  </a:rPr>
                  <a:t>360° </a:t>
                </a:r>
                <a:r>
                  <a:rPr lang="en-US" altLang="zh-CN" sz="1600" b="1" dirty="0">
                    <a:solidFill>
                      <a:schemeClr val="tx1"/>
                    </a:solidFill>
                    <a:latin typeface="+mj-lt"/>
                  </a:rPr>
                  <a:t>Panorama</a:t>
                </a:r>
                <a:r>
                  <a:rPr lang="en-US" altLang="zh-CN" sz="1600" dirty="0">
                    <a:solidFill>
                      <a:schemeClr val="tx1"/>
                    </a:solidFill>
                    <a:latin typeface="+mj-lt"/>
                  </a:rPr>
                  <a:t>: spherical image covering full 360°</a:t>
                </a:r>
                <a14:m>
                  <m:oMath xmlns:m="http://schemas.openxmlformats.org/officeDocument/2006/math">
                    <m:r>
                      <a:rPr lang="en-US" altLang="zh-CN" sz="1600" i="1" smtClean="0">
                        <a:solidFill>
                          <a:schemeClr val="tx1"/>
                        </a:solidFill>
                        <a:latin typeface="Cambria Math" panose="02040503050406030204" pitchFamily="18" charset="0"/>
                        <a:ea typeface="Cambria Math" panose="02040503050406030204" pitchFamily="18" charset="0"/>
                      </a:rPr>
                      <m:t>×</m:t>
                    </m:r>
                  </m:oMath>
                </a14:m>
                <a:r>
                  <a:rPr lang="en-US" altLang="zh-CN" sz="1600" dirty="0">
                    <a:solidFill>
                      <a:schemeClr val="tx1"/>
                    </a:solidFill>
                    <a:latin typeface="+mj-lt"/>
                  </a:rPr>
                  <a:t>180° FoV</a:t>
                </a:r>
              </a:p>
            </p:txBody>
          </p:sp>
        </mc:Choice>
        <mc:Fallback xmlns="">
          <p:sp>
            <p:nvSpPr>
              <p:cNvPr id="4" name="Google Shape;898;p92">
                <a:extLst>
                  <a:ext uri="{FF2B5EF4-FFF2-40B4-BE49-F238E27FC236}">
                    <a16:creationId xmlns:a16="http://schemas.microsoft.com/office/drawing/2014/main" id="{DD66A541-8CCD-CB71-0450-43C3A8734B61}"/>
                  </a:ext>
                </a:extLst>
              </p:cNvPr>
              <p:cNvSpPr txBox="1">
                <a:spLocks noRot="1" noChangeAspect="1" noMove="1" noResize="1" noEditPoints="1" noAdjustHandles="1" noChangeArrowheads="1" noChangeShapeType="1" noTextEdit="1"/>
              </p:cNvSpPr>
              <p:nvPr/>
            </p:nvSpPr>
            <p:spPr>
              <a:xfrm>
                <a:off x="647999" y="892575"/>
                <a:ext cx="6375536" cy="800219"/>
              </a:xfrm>
              <a:prstGeom prst="rect">
                <a:avLst/>
              </a:prstGeom>
              <a:blipFill>
                <a:blip r:embed="rId3"/>
                <a:stretch>
                  <a:fillRect l="-1912" t="-7576"/>
                </a:stretch>
              </a:blipFill>
              <a:ln>
                <a:noFill/>
              </a:ln>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350FF39D-3F41-2617-B27B-A35BA7B70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268" y="1871367"/>
            <a:ext cx="3278685" cy="278890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39;p95">
            <a:extLst>
              <a:ext uri="{FF2B5EF4-FFF2-40B4-BE49-F238E27FC236}">
                <a16:creationId xmlns:a16="http://schemas.microsoft.com/office/drawing/2014/main" id="{52F5A4A5-89D0-FEA3-F8D1-AA2A52530A32}"/>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US" sz="700" dirty="0">
                <a:solidFill>
                  <a:srgbClr val="202124"/>
                </a:solidFill>
                <a:latin typeface="Google Sans Text"/>
                <a:ea typeface="Google Sans Text"/>
                <a:cs typeface="Google Sans Text"/>
                <a:sym typeface="Google Sans Text"/>
                <a:hlinkClick r:id="rId5"/>
              </a:rPr>
              <a:t>https://en.wikipedia.org/wiki/Equirectangular_projection</a:t>
            </a:r>
            <a:endParaRPr sz="700" dirty="0">
              <a:solidFill>
                <a:srgbClr val="202124"/>
              </a:solidFill>
              <a:latin typeface="Google Sans Text"/>
              <a:ea typeface="Google Sans Text"/>
              <a:cs typeface="Google Sans Text"/>
              <a:sym typeface="Google Sans Text"/>
            </a:endParaRPr>
          </a:p>
        </p:txBody>
      </p:sp>
      <p:pic>
        <p:nvPicPr>
          <p:cNvPr id="5" name="Picture 2">
            <a:extLst>
              <a:ext uri="{FF2B5EF4-FFF2-40B4-BE49-F238E27FC236}">
                <a16:creationId xmlns:a16="http://schemas.microsoft.com/office/drawing/2014/main" id="{3856D4E6-DE48-6D0C-183A-9CD35E64D3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403" y="1963888"/>
            <a:ext cx="2549430" cy="25494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3E38B69-9BA8-5C0C-F025-9D699AC1143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7745A16-AF32-A253-A177-1B60C4AA7A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3" name="Google Shape;1179;p113">
            <a:extLst>
              <a:ext uri="{FF2B5EF4-FFF2-40B4-BE49-F238E27FC236}">
                <a16:creationId xmlns:a16="http://schemas.microsoft.com/office/drawing/2014/main" id="{523497B2-4EFB-29C8-6441-A98A9443BAF2}"/>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360Anything Pipeline</a:t>
            </a:r>
          </a:p>
        </p:txBody>
      </p:sp>
      <p:pic>
        <p:nvPicPr>
          <p:cNvPr id="14" name="图片 13" descr="图形用户界面&#10;&#10;AI 生成的内容可能不正确。">
            <a:extLst>
              <a:ext uri="{FF2B5EF4-FFF2-40B4-BE49-F238E27FC236}">
                <a16:creationId xmlns:a16="http://schemas.microsoft.com/office/drawing/2014/main" id="{C9DD9BA0-EB37-729D-1141-F013CB12A4E6}"/>
              </a:ext>
            </a:extLst>
          </p:cNvPr>
          <p:cNvPicPr>
            <a:picLocks noChangeAspect="1"/>
          </p:cNvPicPr>
          <p:nvPr/>
        </p:nvPicPr>
        <p:blipFill>
          <a:blip r:embed="rId3"/>
          <a:stretch>
            <a:fillRect/>
          </a:stretch>
        </p:blipFill>
        <p:spPr>
          <a:xfrm>
            <a:off x="0" y="975207"/>
            <a:ext cx="9144000" cy="3193085"/>
          </a:xfrm>
          <a:prstGeom prst="rect">
            <a:avLst/>
          </a:prstGeom>
        </p:spPr>
      </p:pic>
    </p:spTree>
    <p:extLst>
      <p:ext uri="{BB962C8B-B14F-4D97-AF65-F5344CB8AC3E}">
        <p14:creationId xmlns:p14="http://schemas.microsoft.com/office/powerpoint/2010/main" val="399004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0542FA9F-5BB8-9D2A-1C24-CF30B99B2BF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F10E4A-227A-132E-5752-5BB652AE07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3" name="Google Shape;1179;p113">
            <a:extLst>
              <a:ext uri="{FF2B5EF4-FFF2-40B4-BE49-F238E27FC236}">
                <a16:creationId xmlns:a16="http://schemas.microsoft.com/office/drawing/2014/main" id="{282D2B72-B60E-5E3C-EC64-DEB9A2AFDADA}"/>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360Anything Pipeline</a:t>
            </a:r>
          </a:p>
        </p:txBody>
      </p:sp>
      <p:pic>
        <p:nvPicPr>
          <p:cNvPr id="5" name="图片 4" descr="图形用户界面&#10;&#10;AI 生成的内容可能不正确。">
            <a:extLst>
              <a:ext uri="{FF2B5EF4-FFF2-40B4-BE49-F238E27FC236}">
                <a16:creationId xmlns:a16="http://schemas.microsoft.com/office/drawing/2014/main" id="{6EFE5921-3B09-8399-983E-77B35BB83A16}"/>
              </a:ext>
            </a:extLst>
          </p:cNvPr>
          <p:cNvPicPr>
            <a:picLocks noChangeAspect="1"/>
          </p:cNvPicPr>
          <p:nvPr/>
        </p:nvPicPr>
        <p:blipFill>
          <a:blip r:embed="rId3"/>
          <a:stretch>
            <a:fillRect/>
          </a:stretch>
        </p:blipFill>
        <p:spPr>
          <a:xfrm>
            <a:off x="0" y="975207"/>
            <a:ext cx="9144000" cy="3193085"/>
          </a:xfrm>
          <a:prstGeom prst="rect">
            <a:avLst/>
          </a:prstGeom>
        </p:spPr>
      </p:pic>
    </p:spTree>
    <p:extLst>
      <p:ext uri="{BB962C8B-B14F-4D97-AF65-F5344CB8AC3E}">
        <p14:creationId xmlns:p14="http://schemas.microsoft.com/office/powerpoint/2010/main" val="2505740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6C688C00-EB00-43AF-CF48-E9DB86127AB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0A522C-8489-DC76-AA91-0F5A8EC91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3" name="Google Shape;1179;p113">
            <a:extLst>
              <a:ext uri="{FF2B5EF4-FFF2-40B4-BE49-F238E27FC236}">
                <a16:creationId xmlns:a16="http://schemas.microsoft.com/office/drawing/2014/main" id="{37C49542-F520-9257-D5FE-38E84CA10B5A}"/>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360Anything Pipeline</a:t>
            </a:r>
          </a:p>
        </p:txBody>
      </p:sp>
      <p:pic>
        <p:nvPicPr>
          <p:cNvPr id="6" name="图片 5" descr="图片包含 图示&#10;&#10;AI 生成的内容可能不正确。">
            <a:extLst>
              <a:ext uri="{FF2B5EF4-FFF2-40B4-BE49-F238E27FC236}">
                <a16:creationId xmlns:a16="http://schemas.microsoft.com/office/drawing/2014/main" id="{A32E9F44-C807-BD2C-E244-083E22FF8352}"/>
              </a:ext>
            </a:extLst>
          </p:cNvPr>
          <p:cNvPicPr>
            <a:picLocks noChangeAspect="1"/>
          </p:cNvPicPr>
          <p:nvPr/>
        </p:nvPicPr>
        <p:blipFill>
          <a:blip r:embed="rId3"/>
          <a:stretch>
            <a:fillRect/>
          </a:stretch>
        </p:blipFill>
        <p:spPr>
          <a:xfrm>
            <a:off x="0" y="975207"/>
            <a:ext cx="9144000" cy="3193085"/>
          </a:xfrm>
          <a:prstGeom prst="rect">
            <a:avLst/>
          </a:prstGeom>
        </p:spPr>
      </p:pic>
    </p:spTree>
    <p:extLst>
      <p:ext uri="{BB962C8B-B14F-4D97-AF65-F5344CB8AC3E}">
        <p14:creationId xmlns:p14="http://schemas.microsoft.com/office/powerpoint/2010/main" val="696744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FE17291A-011F-4348-15EE-FD48019CBB0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1EE13D-DC62-23C7-12EC-773D2265AE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1179;p113">
            <a:extLst>
              <a:ext uri="{FF2B5EF4-FFF2-40B4-BE49-F238E27FC236}">
                <a16:creationId xmlns:a16="http://schemas.microsoft.com/office/drawing/2014/main" id="{80448600-ECA3-FDFD-28B6-9DDD95064FC7}"/>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360Anything Pipeline</a:t>
            </a:r>
          </a:p>
        </p:txBody>
      </p:sp>
      <p:pic>
        <p:nvPicPr>
          <p:cNvPr id="5" name="图片 4" descr="图示&#10;&#10;AI 生成的内容可能不正确。">
            <a:extLst>
              <a:ext uri="{FF2B5EF4-FFF2-40B4-BE49-F238E27FC236}">
                <a16:creationId xmlns:a16="http://schemas.microsoft.com/office/drawing/2014/main" id="{7A37CF92-B541-6071-ECFF-59DD1672486A}"/>
              </a:ext>
            </a:extLst>
          </p:cNvPr>
          <p:cNvPicPr>
            <a:picLocks noChangeAspect="1"/>
          </p:cNvPicPr>
          <p:nvPr/>
        </p:nvPicPr>
        <p:blipFill>
          <a:blip r:embed="rId3"/>
          <a:stretch>
            <a:fillRect/>
          </a:stretch>
        </p:blipFill>
        <p:spPr>
          <a:xfrm>
            <a:off x="0" y="975207"/>
            <a:ext cx="9144000" cy="3193085"/>
          </a:xfrm>
          <a:prstGeom prst="rect">
            <a:avLst/>
          </a:prstGeom>
        </p:spPr>
      </p:pic>
    </p:spTree>
    <p:extLst>
      <p:ext uri="{BB962C8B-B14F-4D97-AF65-F5344CB8AC3E}">
        <p14:creationId xmlns:p14="http://schemas.microsoft.com/office/powerpoint/2010/main" val="4125711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3D14D9E-985D-9B7E-B0AE-12CFA40099A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ABFF99-F5FF-91B4-11BE-A6FC0DD0D9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 name="Google Shape;1179;p113">
            <a:extLst>
              <a:ext uri="{FF2B5EF4-FFF2-40B4-BE49-F238E27FC236}">
                <a16:creationId xmlns:a16="http://schemas.microsoft.com/office/drawing/2014/main" id="{DDDC5E98-49C0-D09F-96DC-EDE2114AD534}"/>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360Anything Pipeline</a:t>
            </a:r>
          </a:p>
        </p:txBody>
      </p:sp>
      <p:pic>
        <p:nvPicPr>
          <p:cNvPr id="6" name="图片 5" descr="图示&#10;&#10;AI 生成的内容可能不正确。">
            <a:extLst>
              <a:ext uri="{FF2B5EF4-FFF2-40B4-BE49-F238E27FC236}">
                <a16:creationId xmlns:a16="http://schemas.microsoft.com/office/drawing/2014/main" id="{90CE1B1A-BDBF-56E5-8FCB-F6DEE67AAF0C}"/>
              </a:ext>
            </a:extLst>
          </p:cNvPr>
          <p:cNvPicPr>
            <a:picLocks noChangeAspect="1"/>
          </p:cNvPicPr>
          <p:nvPr/>
        </p:nvPicPr>
        <p:blipFill>
          <a:blip r:embed="rId3"/>
          <a:stretch>
            <a:fillRect/>
          </a:stretch>
        </p:blipFill>
        <p:spPr>
          <a:xfrm>
            <a:off x="0" y="975207"/>
            <a:ext cx="9144000" cy="3193085"/>
          </a:xfrm>
          <a:prstGeom prst="rect">
            <a:avLst/>
          </a:prstGeom>
        </p:spPr>
      </p:pic>
    </p:spTree>
    <p:extLst>
      <p:ext uri="{BB962C8B-B14F-4D97-AF65-F5344CB8AC3E}">
        <p14:creationId xmlns:p14="http://schemas.microsoft.com/office/powerpoint/2010/main" val="1448958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D01F3F55-4A7B-9907-3F1D-34817D91F29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5EE98E-D6E9-DB0B-064E-33CE40608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3" name="Google Shape;1179;p113">
            <a:extLst>
              <a:ext uri="{FF2B5EF4-FFF2-40B4-BE49-F238E27FC236}">
                <a16:creationId xmlns:a16="http://schemas.microsoft.com/office/drawing/2014/main" id="{77C708CB-488F-86FF-C538-78C8E4282C1E}"/>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Seam Artifacts</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B32B6390-A867-E6C4-3552-21C9ADA6FC35}"/>
              </a:ext>
            </a:extLst>
          </p:cNvPr>
          <p:cNvSpPr txBox="1"/>
          <p:nvPr/>
        </p:nvSpPr>
        <p:spPr>
          <a:xfrm>
            <a:off x="647999" y="892575"/>
            <a:ext cx="6375536" cy="400110"/>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chemeClr val="tx1"/>
                </a:solidFill>
              </a:rPr>
              <a:t>Prior work</a:t>
            </a:r>
            <a:r>
              <a:rPr lang="en-US" altLang="zh-CN" sz="1600" dirty="0">
                <a:solidFill>
                  <a:schemeClr val="tx1"/>
                </a:solidFill>
              </a:rPr>
              <a:t>: inference-time trick, brings overhead</a:t>
            </a:r>
          </a:p>
        </p:txBody>
      </p:sp>
      <p:pic>
        <p:nvPicPr>
          <p:cNvPr id="9" name="图片 8">
            <a:extLst>
              <a:ext uri="{FF2B5EF4-FFF2-40B4-BE49-F238E27FC236}">
                <a16:creationId xmlns:a16="http://schemas.microsoft.com/office/drawing/2014/main" id="{64171DC2-6438-4F22-874B-43AA1C506179}"/>
              </a:ext>
            </a:extLst>
          </p:cNvPr>
          <p:cNvPicPr>
            <a:picLocks noChangeAspect="1"/>
          </p:cNvPicPr>
          <p:nvPr/>
        </p:nvPicPr>
        <p:blipFill>
          <a:blip r:embed="rId3"/>
          <a:stretch>
            <a:fillRect/>
          </a:stretch>
        </p:blipFill>
        <p:spPr>
          <a:xfrm>
            <a:off x="4424404" y="1297596"/>
            <a:ext cx="3261600" cy="1630800"/>
          </a:xfrm>
          <a:prstGeom prst="rect">
            <a:avLst/>
          </a:prstGeom>
        </p:spPr>
      </p:pic>
      <p:grpSp>
        <p:nvGrpSpPr>
          <p:cNvPr id="14" name="组合 13">
            <a:extLst>
              <a:ext uri="{FF2B5EF4-FFF2-40B4-BE49-F238E27FC236}">
                <a16:creationId xmlns:a16="http://schemas.microsoft.com/office/drawing/2014/main" id="{10CD2CAD-3B91-C3B1-5987-9EEDA7BB4C23}"/>
              </a:ext>
            </a:extLst>
          </p:cNvPr>
          <p:cNvGrpSpPr/>
          <p:nvPr/>
        </p:nvGrpSpPr>
        <p:grpSpPr>
          <a:xfrm>
            <a:off x="604755" y="1298257"/>
            <a:ext cx="3239829" cy="1630139"/>
            <a:chOff x="672332" y="2617167"/>
            <a:chExt cx="3577420" cy="1800000"/>
          </a:xfrm>
        </p:grpSpPr>
        <p:pic>
          <p:nvPicPr>
            <p:cNvPr id="12" name="图片 11">
              <a:extLst>
                <a:ext uri="{FF2B5EF4-FFF2-40B4-BE49-F238E27FC236}">
                  <a16:creationId xmlns:a16="http://schemas.microsoft.com/office/drawing/2014/main" id="{EB668D77-DAB9-ED89-8DAC-00C0F5895072}"/>
                </a:ext>
              </a:extLst>
            </p:cNvPr>
            <p:cNvPicPr>
              <a:picLocks noChangeAspect="1"/>
            </p:cNvPicPr>
            <p:nvPr/>
          </p:nvPicPr>
          <p:blipFill>
            <a:blip r:embed="rId3"/>
            <a:srcRect r="50314"/>
            <a:stretch>
              <a:fillRect/>
            </a:stretch>
          </p:blipFill>
          <p:spPr>
            <a:xfrm>
              <a:off x="2461042" y="2617167"/>
              <a:ext cx="1788710" cy="1800000"/>
            </a:xfrm>
            <a:prstGeom prst="rect">
              <a:avLst/>
            </a:prstGeom>
          </p:spPr>
        </p:pic>
        <p:pic>
          <p:nvPicPr>
            <p:cNvPr id="13" name="图片 12">
              <a:extLst>
                <a:ext uri="{FF2B5EF4-FFF2-40B4-BE49-F238E27FC236}">
                  <a16:creationId xmlns:a16="http://schemas.microsoft.com/office/drawing/2014/main" id="{00077CE9-D7C3-E006-29FC-11EB7FB2DB73}"/>
                </a:ext>
              </a:extLst>
            </p:cNvPr>
            <p:cNvPicPr>
              <a:picLocks noChangeAspect="1"/>
            </p:cNvPicPr>
            <p:nvPr/>
          </p:nvPicPr>
          <p:blipFill>
            <a:blip r:embed="rId3"/>
            <a:srcRect l="50314"/>
            <a:stretch>
              <a:fillRect/>
            </a:stretch>
          </p:blipFill>
          <p:spPr>
            <a:xfrm>
              <a:off x="672332" y="2617167"/>
              <a:ext cx="1788709" cy="1800000"/>
            </a:xfrm>
            <a:prstGeom prst="rect">
              <a:avLst/>
            </a:prstGeom>
          </p:spPr>
        </p:pic>
      </p:grpSp>
      <p:sp>
        <p:nvSpPr>
          <p:cNvPr id="15" name="Arrow">
            <a:extLst>
              <a:ext uri="{FF2B5EF4-FFF2-40B4-BE49-F238E27FC236}">
                <a16:creationId xmlns:a16="http://schemas.microsoft.com/office/drawing/2014/main" id="{22F39CBF-CD14-DCBB-A040-2392F7C9FFEF}"/>
              </a:ext>
            </a:extLst>
          </p:cNvPr>
          <p:cNvSpPr/>
          <p:nvPr/>
        </p:nvSpPr>
        <p:spPr>
          <a:xfrm>
            <a:off x="3870274" y="1977879"/>
            <a:ext cx="528440" cy="270234"/>
          </a:xfrm>
          <a:prstGeom prst="rightArrow">
            <a:avLst>
              <a:gd name="adj1" fmla="val 41950"/>
              <a:gd name="adj2" fmla="val 50658"/>
            </a:avLst>
          </a:prstGeom>
          <a:solidFill>
            <a:srgbClr val="FF0000"/>
          </a:solidFill>
          <a:ln w="12700">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sp>
        <p:nvSpPr>
          <p:cNvPr id="16" name="Google Shape;898;p92">
            <a:extLst>
              <a:ext uri="{FF2B5EF4-FFF2-40B4-BE49-F238E27FC236}">
                <a16:creationId xmlns:a16="http://schemas.microsoft.com/office/drawing/2014/main" id="{6ECEB893-F44C-DF98-97D1-EF3353D16642}"/>
              </a:ext>
            </a:extLst>
          </p:cNvPr>
          <p:cNvSpPr txBox="1"/>
          <p:nvPr/>
        </p:nvSpPr>
        <p:spPr>
          <a:xfrm>
            <a:off x="3797259" y="1743664"/>
            <a:ext cx="601455"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rgbClr val="FF0000"/>
                </a:solidFill>
                <a:latin typeface="+mj-lt"/>
              </a:rPr>
              <a:t>Shift</a:t>
            </a:r>
            <a:endParaRPr lang="en-US" altLang="zh-CN" dirty="0">
              <a:solidFill>
                <a:srgbClr val="FF0000"/>
              </a:solidFill>
            </a:endParaRPr>
          </a:p>
        </p:txBody>
      </p:sp>
      <p:grpSp>
        <p:nvGrpSpPr>
          <p:cNvPr id="25" name="组合 24">
            <a:extLst>
              <a:ext uri="{FF2B5EF4-FFF2-40B4-BE49-F238E27FC236}">
                <a16:creationId xmlns:a16="http://schemas.microsoft.com/office/drawing/2014/main" id="{9EC5B4BD-6891-4BA0-A355-7E83D3B20240}"/>
              </a:ext>
            </a:extLst>
          </p:cNvPr>
          <p:cNvGrpSpPr/>
          <p:nvPr/>
        </p:nvGrpSpPr>
        <p:grpSpPr>
          <a:xfrm>
            <a:off x="5974981" y="1292685"/>
            <a:ext cx="2497477" cy="1630800"/>
            <a:chOff x="5974981" y="2316320"/>
            <a:chExt cx="2497477" cy="1630800"/>
          </a:xfrm>
        </p:grpSpPr>
        <p:pic>
          <p:nvPicPr>
            <p:cNvPr id="11" name="图片 10">
              <a:extLst>
                <a:ext uri="{FF2B5EF4-FFF2-40B4-BE49-F238E27FC236}">
                  <a16:creationId xmlns:a16="http://schemas.microsoft.com/office/drawing/2014/main" id="{3843A49D-A16C-D5C5-9164-8264A4DD8A49}"/>
                </a:ext>
              </a:extLst>
            </p:cNvPr>
            <p:cNvPicPr>
              <a:picLocks noChangeAspect="1"/>
            </p:cNvPicPr>
            <p:nvPr/>
          </p:nvPicPr>
          <p:blipFill>
            <a:blip r:embed="rId4"/>
            <a:srcRect t="48561" b="5327"/>
            <a:stretch>
              <a:fillRect/>
            </a:stretch>
          </p:blipFill>
          <p:spPr>
            <a:xfrm>
              <a:off x="7791123" y="2316320"/>
              <a:ext cx="681335" cy="1630800"/>
            </a:xfrm>
            <a:prstGeom prst="rect">
              <a:avLst/>
            </a:prstGeom>
          </p:spPr>
        </p:pic>
        <p:sp>
          <p:nvSpPr>
            <p:cNvPr id="17" name="矩形 16">
              <a:extLst>
                <a:ext uri="{FF2B5EF4-FFF2-40B4-BE49-F238E27FC236}">
                  <a16:creationId xmlns:a16="http://schemas.microsoft.com/office/drawing/2014/main" id="{FBBD70A0-6622-CFFE-314C-B1A0BBFA2701}"/>
                </a:ext>
              </a:extLst>
            </p:cNvPr>
            <p:cNvSpPr/>
            <p:nvPr/>
          </p:nvSpPr>
          <p:spPr>
            <a:xfrm>
              <a:off x="5974981" y="3136632"/>
              <a:ext cx="138113" cy="711468"/>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2E0FBD34-0FA9-910E-38C3-138E194984CA}"/>
                </a:ext>
              </a:extLst>
            </p:cNvPr>
            <p:cNvCxnSpPr>
              <a:cxnSpLocks/>
            </p:cNvCxnSpPr>
            <p:nvPr/>
          </p:nvCxnSpPr>
          <p:spPr>
            <a:xfrm flipV="1">
              <a:off x="6113094" y="2321230"/>
              <a:ext cx="1674546" cy="810773"/>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F359DF4-CA3F-BE2A-84C6-633E68A8A7C8}"/>
                </a:ext>
              </a:extLst>
            </p:cNvPr>
            <p:cNvCxnSpPr>
              <a:cxnSpLocks/>
              <a:stCxn id="17" idx="2"/>
            </p:cNvCxnSpPr>
            <p:nvPr/>
          </p:nvCxnSpPr>
          <p:spPr>
            <a:xfrm>
              <a:off x="6044038" y="3848100"/>
              <a:ext cx="1743602" cy="99020"/>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pic>
        <p:nvPicPr>
          <p:cNvPr id="9218" name="Picture 2">
            <a:extLst>
              <a:ext uri="{FF2B5EF4-FFF2-40B4-BE49-F238E27FC236}">
                <a16:creationId xmlns:a16="http://schemas.microsoft.com/office/drawing/2014/main" id="{6444684B-5482-EC29-95B6-62CC22956A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071" y="3030505"/>
            <a:ext cx="7485857" cy="177399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939;p95">
            <a:extLst>
              <a:ext uri="{FF2B5EF4-FFF2-40B4-BE49-F238E27FC236}">
                <a16:creationId xmlns:a16="http://schemas.microsoft.com/office/drawing/2014/main" id="{010B4500-65AF-5154-31BE-86384B48825F}"/>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US" sz="700" dirty="0">
                <a:solidFill>
                  <a:srgbClr val="202124"/>
                </a:solidFill>
                <a:latin typeface="Google Sans Text"/>
                <a:ea typeface="Google Sans Text"/>
                <a:cs typeface="Google Sans Text"/>
                <a:sym typeface="Google Sans Text"/>
              </a:rPr>
              <a:t>Wu, </a:t>
            </a:r>
            <a:r>
              <a:rPr lang="en-US" sz="700" dirty="0" err="1">
                <a:solidFill>
                  <a:srgbClr val="202124"/>
                </a:solidFill>
                <a:latin typeface="Google Sans Text"/>
                <a:ea typeface="Google Sans Text"/>
                <a:cs typeface="Google Sans Text"/>
                <a:sym typeface="Google Sans Text"/>
              </a:rPr>
              <a:t>Tianhao</a:t>
            </a:r>
            <a:r>
              <a:rPr lang="en-US" sz="700" dirty="0">
                <a:solidFill>
                  <a:srgbClr val="202124"/>
                </a:solidFill>
                <a:latin typeface="Google Sans Text"/>
                <a:ea typeface="Google Sans Text"/>
                <a:cs typeface="Google Sans Text"/>
                <a:sym typeface="Google Sans Text"/>
              </a:rPr>
              <a:t>, </a:t>
            </a:r>
            <a:r>
              <a:rPr lang="en-US" sz="700" dirty="0" err="1">
                <a:solidFill>
                  <a:srgbClr val="202124"/>
                </a:solidFill>
                <a:latin typeface="Google Sans Text"/>
                <a:ea typeface="Google Sans Text"/>
                <a:cs typeface="Google Sans Text"/>
                <a:sym typeface="Google Sans Text"/>
              </a:rPr>
              <a:t>Chuanxia</a:t>
            </a:r>
            <a:r>
              <a:rPr lang="en-US" sz="700" dirty="0">
                <a:solidFill>
                  <a:srgbClr val="202124"/>
                </a:solidFill>
                <a:latin typeface="Google Sans Text"/>
                <a:ea typeface="Google Sans Text"/>
                <a:cs typeface="Google Sans Text"/>
                <a:sym typeface="Google Sans Text"/>
              </a:rPr>
              <a:t> Zheng, and Tat-Jen Cham. "</a:t>
            </a:r>
            <a:r>
              <a:rPr lang="en-US" sz="700" dirty="0" err="1">
                <a:solidFill>
                  <a:srgbClr val="202124"/>
                </a:solidFill>
                <a:latin typeface="Google Sans Text"/>
                <a:ea typeface="Google Sans Text"/>
                <a:cs typeface="Google Sans Text"/>
                <a:sym typeface="Google Sans Text"/>
              </a:rPr>
              <a:t>PanoDiffusion</a:t>
            </a:r>
            <a:r>
              <a:rPr lang="en-US" sz="700" dirty="0">
                <a:solidFill>
                  <a:srgbClr val="202124"/>
                </a:solidFill>
                <a:latin typeface="Google Sans Text"/>
                <a:ea typeface="Google Sans Text"/>
                <a:cs typeface="Google Sans Text"/>
                <a:sym typeface="Google Sans Text"/>
              </a:rPr>
              <a:t>: 360-degree panorama </a:t>
            </a:r>
            <a:r>
              <a:rPr lang="en-US" sz="700" dirty="0" err="1">
                <a:solidFill>
                  <a:srgbClr val="202124"/>
                </a:solidFill>
                <a:latin typeface="Google Sans Text"/>
                <a:ea typeface="Google Sans Text"/>
                <a:cs typeface="Google Sans Text"/>
                <a:sym typeface="Google Sans Text"/>
              </a:rPr>
              <a:t>outpainting</a:t>
            </a:r>
            <a:r>
              <a:rPr lang="en-US" sz="700" dirty="0">
                <a:solidFill>
                  <a:srgbClr val="202124"/>
                </a:solidFill>
                <a:latin typeface="Google Sans Text"/>
                <a:ea typeface="Google Sans Text"/>
                <a:cs typeface="Google Sans Text"/>
                <a:sym typeface="Google Sans Text"/>
              </a:rPr>
              <a:t> via diffusion." ICLR. 2024.</a:t>
            </a:r>
          </a:p>
        </p:txBody>
      </p:sp>
    </p:spTree>
    <p:extLst>
      <p:ext uri="{BB962C8B-B14F-4D97-AF65-F5344CB8AC3E}">
        <p14:creationId xmlns:p14="http://schemas.microsoft.com/office/powerpoint/2010/main" val="98594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5"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47C81FF-6566-7D79-3F8E-B1E0BA87709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BEAF54-92BE-45B6-1BD5-9383F61146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3" name="Google Shape;1179;p113">
            <a:extLst>
              <a:ext uri="{FF2B5EF4-FFF2-40B4-BE49-F238E27FC236}">
                <a16:creationId xmlns:a16="http://schemas.microsoft.com/office/drawing/2014/main" id="{4557CD9E-2EF7-BCE0-A094-1D5989CF4C73}"/>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Seam Artifacts</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3EBDFF56-9517-80AD-C63C-69C02A3FB2A8}"/>
              </a:ext>
            </a:extLst>
          </p:cNvPr>
          <p:cNvSpPr txBox="1"/>
          <p:nvPr/>
        </p:nvSpPr>
        <p:spPr>
          <a:xfrm>
            <a:off x="647999" y="892575"/>
            <a:ext cx="6375536" cy="800219"/>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The root cause lies in training – VAE latent encoding!</a:t>
            </a:r>
          </a:p>
          <a:p>
            <a:pPr marL="285750" indent="-285750">
              <a:spcAft>
                <a:spcPts val="1200"/>
              </a:spcAft>
              <a:buFont typeface="Arial" panose="020B0604020202020204" pitchFamily="34" charset="0"/>
              <a:buChar char="•"/>
            </a:pPr>
            <a:r>
              <a:rPr lang="en-US" altLang="zh-CN" sz="1600" i="1" dirty="0">
                <a:solidFill>
                  <a:schemeClr val="tx1"/>
                </a:solidFill>
              </a:rPr>
              <a:t>Zero padding</a:t>
            </a:r>
            <a:r>
              <a:rPr lang="en-US" altLang="zh-CN" sz="1600" dirty="0">
                <a:solidFill>
                  <a:schemeClr val="tx1"/>
                </a:solidFill>
              </a:rPr>
              <a:t> in Conv introduces boundary artifacts</a:t>
            </a:r>
          </a:p>
        </p:txBody>
      </p:sp>
      <p:sp>
        <p:nvSpPr>
          <p:cNvPr id="26" name="Google Shape;939;p95">
            <a:extLst>
              <a:ext uri="{FF2B5EF4-FFF2-40B4-BE49-F238E27FC236}">
                <a16:creationId xmlns:a16="http://schemas.microsoft.com/office/drawing/2014/main" id="{7815375C-24AB-3261-BC12-01DDF0551592}"/>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Islam, Md Amirul, Sen Jia, and Neil DB Bruce. "How much position information do convolutional neural networks encode?." ICLR. 2020.</a:t>
            </a:r>
          </a:p>
        </p:txBody>
      </p:sp>
      <p:pic>
        <p:nvPicPr>
          <p:cNvPr id="6" name="图片 5" descr="卡通人物&#10;&#10;AI 生成的内容可能不正确。">
            <a:extLst>
              <a:ext uri="{FF2B5EF4-FFF2-40B4-BE49-F238E27FC236}">
                <a16:creationId xmlns:a16="http://schemas.microsoft.com/office/drawing/2014/main" id="{EA898288-8E5D-D39B-7DC9-CF603116C976}"/>
              </a:ext>
            </a:extLst>
          </p:cNvPr>
          <p:cNvPicPr>
            <a:picLocks noChangeAspect="1"/>
          </p:cNvPicPr>
          <p:nvPr/>
        </p:nvPicPr>
        <p:blipFill>
          <a:blip r:embed="rId3"/>
          <a:srcRect r="52233"/>
          <a:stretch>
            <a:fillRect/>
          </a:stretch>
        </p:blipFill>
        <p:spPr>
          <a:xfrm>
            <a:off x="149961" y="2685600"/>
            <a:ext cx="4224529" cy="1192149"/>
          </a:xfrm>
          <a:prstGeom prst="rect">
            <a:avLst/>
          </a:prstGeom>
        </p:spPr>
      </p:pic>
      <p:sp>
        <p:nvSpPr>
          <p:cNvPr id="5" name="矩形 4">
            <a:extLst>
              <a:ext uri="{FF2B5EF4-FFF2-40B4-BE49-F238E27FC236}">
                <a16:creationId xmlns:a16="http://schemas.microsoft.com/office/drawing/2014/main" id="{F916AC9F-6EC3-8697-47DF-24FFB7443019}"/>
              </a:ext>
            </a:extLst>
          </p:cNvPr>
          <p:cNvSpPr/>
          <p:nvPr/>
        </p:nvSpPr>
        <p:spPr>
          <a:xfrm>
            <a:off x="4257675" y="2685600"/>
            <a:ext cx="190500" cy="11921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5A9706-F0E5-A20D-3697-F11939CC99D3}"/>
              </a:ext>
            </a:extLst>
          </p:cNvPr>
          <p:cNvSpPr/>
          <p:nvPr/>
        </p:nvSpPr>
        <p:spPr>
          <a:xfrm>
            <a:off x="2362200" y="2673372"/>
            <a:ext cx="190500" cy="11921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825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32B52A1-BFEC-F0D4-1775-829AA374B63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E939F2-E1E7-0D18-4116-17AD98C476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3" name="Google Shape;1179;p113">
            <a:extLst>
              <a:ext uri="{FF2B5EF4-FFF2-40B4-BE49-F238E27FC236}">
                <a16:creationId xmlns:a16="http://schemas.microsoft.com/office/drawing/2014/main" id="{F7A72D0C-1085-4CA1-DBA4-F755B32348E7}"/>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Seam Artifacts</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61AF49FC-BCAF-24E5-6284-89E783F79404}"/>
              </a:ext>
            </a:extLst>
          </p:cNvPr>
          <p:cNvSpPr txBox="1"/>
          <p:nvPr/>
        </p:nvSpPr>
        <p:spPr>
          <a:xfrm>
            <a:off x="647999" y="892575"/>
            <a:ext cx="6375536" cy="800219"/>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The root cause lies in training – VAE latent encoding!</a:t>
            </a:r>
          </a:p>
          <a:p>
            <a:pPr marL="285750" indent="-285750">
              <a:spcAft>
                <a:spcPts val="1200"/>
              </a:spcAft>
              <a:buFont typeface="Arial" panose="020B0604020202020204" pitchFamily="34" charset="0"/>
              <a:buChar char="•"/>
            </a:pPr>
            <a:r>
              <a:rPr lang="en-US" altLang="zh-CN" sz="1600" i="1" dirty="0">
                <a:solidFill>
                  <a:schemeClr val="tx1"/>
                </a:solidFill>
              </a:rPr>
              <a:t>Zero padding</a:t>
            </a:r>
            <a:r>
              <a:rPr lang="en-US" altLang="zh-CN" sz="1600" dirty="0">
                <a:solidFill>
                  <a:schemeClr val="tx1"/>
                </a:solidFill>
              </a:rPr>
              <a:t> in Conv introduces boundary artifacts</a:t>
            </a:r>
          </a:p>
        </p:txBody>
      </p:sp>
      <p:sp>
        <p:nvSpPr>
          <p:cNvPr id="26" name="Google Shape;939;p95">
            <a:extLst>
              <a:ext uri="{FF2B5EF4-FFF2-40B4-BE49-F238E27FC236}">
                <a16:creationId xmlns:a16="http://schemas.microsoft.com/office/drawing/2014/main" id="{510E8D93-6B73-D218-CA11-767084CFB59B}"/>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Islam, Md Amirul, Sen Jia, and Neil DB Bruce. "How much position information do convolutional neural networks encode?." ICLR. 2020.</a:t>
            </a:r>
          </a:p>
        </p:txBody>
      </p:sp>
      <p:pic>
        <p:nvPicPr>
          <p:cNvPr id="6" name="图片 5" descr="卡通人物&#10;&#10;AI 生成的内容可能不正确。">
            <a:extLst>
              <a:ext uri="{FF2B5EF4-FFF2-40B4-BE49-F238E27FC236}">
                <a16:creationId xmlns:a16="http://schemas.microsoft.com/office/drawing/2014/main" id="{69E370E4-9A0C-736C-642B-3423BB086724}"/>
              </a:ext>
            </a:extLst>
          </p:cNvPr>
          <p:cNvPicPr>
            <a:picLocks noChangeAspect="1"/>
          </p:cNvPicPr>
          <p:nvPr/>
        </p:nvPicPr>
        <p:blipFill>
          <a:blip r:embed="rId3"/>
          <a:srcRect r="26261"/>
          <a:stretch>
            <a:fillRect/>
          </a:stretch>
        </p:blipFill>
        <p:spPr>
          <a:xfrm>
            <a:off x="149961" y="2685600"/>
            <a:ext cx="6521501" cy="1192149"/>
          </a:xfrm>
          <a:prstGeom prst="rect">
            <a:avLst/>
          </a:prstGeom>
        </p:spPr>
      </p:pic>
    </p:spTree>
    <p:extLst>
      <p:ext uri="{BB962C8B-B14F-4D97-AF65-F5344CB8AC3E}">
        <p14:creationId xmlns:p14="http://schemas.microsoft.com/office/powerpoint/2010/main" val="1544164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865704FC-1E3E-54FE-7891-5C6F8960A9B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016286-1E06-9E6F-5941-F2C7C090D8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3" name="Google Shape;1179;p113">
            <a:extLst>
              <a:ext uri="{FF2B5EF4-FFF2-40B4-BE49-F238E27FC236}">
                <a16:creationId xmlns:a16="http://schemas.microsoft.com/office/drawing/2014/main" id="{B20D0881-951D-A2F0-17F4-5527C43F3646}"/>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Seam Artifacts</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D7E70FD2-4EC7-C6B8-CF17-63D5950CC92E}"/>
              </a:ext>
            </a:extLst>
          </p:cNvPr>
          <p:cNvSpPr txBox="1"/>
          <p:nvPr/>
        </p:nvSpPr>
        <p:spPr>
          <a:xfrm>
            <a:off x="647999" y="892575"/>
            <a:ext cx="6375536" cy="1200329"/>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The root cause lies in training – VAE latent encoding!</a:t>
            </a:r>
          </a:p>
          <a:p>
            <a:pPr marL="285750" indent="-285750">
              <a:spcAft>
                <a:spcPts val="1200"/>
              </a:spcAft>
              <a:buFont typeface="Arial" panose="020B0604020202020204" pitchFamily="34" charset="0"/>
              <a:buChar char="•"/>
            </a:pPr>
            <a:r>
              <a:rPr lang="en-US" altLang="zh-CN" sz="1600" i="1" dirty="0">
                <a:solidFill>
                  <a:schemeClr val="tx1"/>
                </a:solidFill>
              </a:rPr>
              <a:t>Zero padding</a:t>
            </a:r>
            <a:r>
              <a:rPr lang="en-US" altLang="zh-CN" sz="1600" dirty="0">
                <a:solidFill>
                  <a:schemeClr val="tx1"/>
                </a:solidFill>
              </a:rPr>
              <a:t> in Conv introduces boundary artifacts</a:t>
            </a:r>
          </a:p>
          <a:p>
            <a:pPr marL="285750" indent="-285750">
              <a:spcAft>
                <a:spcPts val="1200"/>
              </a:spcAft>
              <a:buFont typeface="Arial" panose="020B0604020202020204" pitchFamily="34" charset="0"/>
              <a:buChar char="•"/>
            </a:pPr>
            <a:r>
              <a:rPr lang="en-US" altLang="zh-CN" sz="1600" dirty="0">
                <a:solidFill>
                  <a:schemeClr val="tx1"/>
                </a:solidFill>
              </a:rPr>
              <a:t>The latent itself has seam – bad training target</a:t>
            </a:r>
          </a:p>
        </p:txBody>
      </p:sp>
      <p:sp>
        <p:nvSpPr>
          <p:cNvPr id="26" name="Google Shape;939;p95">
            <a:extLst>
              <a:ext uri="{FF2B5EF4-FFF2-40B4-BE49-F238E27FC236}">
                <a16:creationId xmlns:a16="http://schemas.microsoft.com/office/drawing/2014/main" id="{A163CE42-A949-14A5-B5B0-29EC0C9F3CBA}"/>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Islam, Md Amirul, Sen Jia, and Neil DB Bruce. "How much position information do convolutional neural networks encode?." ICLR. 2020.</a:t>
            </a:r>
          </a:p>
        </p:txBody>
      </p:sp>
      <p:pic>
        <p:nvPicPr>
          <p:cNvPr id="6" name="图片 5" descr="卡通人物&#10;&#10;AI 生成的内容可能不正确。">
            <a:extLst>
              <a:ext uri="{FF2B5EF4-FFF2-40B4-BE49-F238E27FC236}">
                <a16:creationId xmlns:a16="http://schemas.microsoft.com/office/drawing/2014/main" id="{E2AF40DA-6945-61BF-FB11-B2C17FE55B43}"/>
              </a:ext>
            </a:extLst>
          </p:cNvPr>
          <p:cNvPicPr>
            <a:picLocks noChangeAspect="1"/>
          </p:cNvPicPr>
          <p:nvPr/>
        </p:nvPicPr>
        <p:blipFill>
          <a:blip r:embed="rId3"/>
          <a:stretch>
            <a:fillRect/>
          </a:stretch>
        </p:blipFill>
        <p:spPr>
          <a:xfrm>
            <a:off x="149961" y="2684431"/>
            <a:ext cx="8844077" cy="1192149"/>
          </a:xfrm>
          <a:prstGeom prst="rect">
            <a:avLst/>
          </a:prstGeom>
        </p:spPr>
      </p:pic>
    </p:spTree>
    <p:extLst>
      <p:ext uri="{BB962C8B-B14F-4D97-AF65-F5344CB8AC3E}">
        <p14:creationId xmlns:p14="http://schemas.microsoft.com/office/powerpoint/2010/main" val="259055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6DFC280-6A74-612B-5E75-26EFEFF026F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AB25B3-B266-DB58-4B7C-1147FA6FC4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3" name="Google Shape;1179;p113">
            <a:extLst>
              <a:ext uri="{FF2B5EF4-FFF2-40B4-BE49-F238E27FC236}">
                <a16:creationId xmlns:a16="http://schemas.microsoft.com/office/drawing/2014/main" id="{EC14776F-FE34-FA31-7BF4-891596FF46F8}"/>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Seam Artifacts</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AC651370-DDB7-BFEC-B867-552755CDCC93}"/>
              </a:ext>
            </a:extLst>
          </p:cNvPr>
          <p:cNvSpPr txBox="1"/>
          <p:nvPr/>
        </p:nvSpPr>
        <p:spPr>
          <a:xfrm>
            <a:off x="647999" y="892575"/>
            <a:ext cx="6375536" cy="1600438"/>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The root cause lies in training – VAE latent encoding!</a:t>
            </a:r>
          </a:p>
          <a:p>
            <a:pPr marL="285750" indent="-285750">
              <a:spcAft>
                <a:spcPts val="1200"/>
              </a:spcAft>
              <a:buFont typeface="Arial" panose="020B0604020202020204" pitchFamily="34" charset="0"/>
              <a:buChar char="•"/>
            </a:pPr>
            <a:r>
              <a:rPr lang="en-US" altLang="zh-CN" sz="1600" i="1" dirty="0">
                <a:solidFill>
                  <a:schemeClr val="tx1"/>
                </a:solidFill>
              </a:rPr>
              <a:t>Zero padding</a:t>
            </a:r>
            <a:r>
              <a:rPr lang="en-US" altLang="zh-CN" sz="1600" dirty="0">
                <a:solidFill>
                  <a:schemeClr val="tx1"/>
                </a:solidFill>
              </a:rPr>
              <a:t> in Conv introduces boundary artifacts</a:t>
            </a:r>
          </a:p>
          <a:p>
            <a:pPr marL="285750" indent="-285750">
              <a:spcAft>
                <a:spcPts val="1200"/>
              </a:spcAft>
              <a:buFont typeface="Arial" panose="020B0604020202020204" pitchFamily="34" charset="0"/>
              <a:buChar char="•"/>
            </a:pPr>
            <a:r>
              <a:rPr lang="en-US" altLang="zh-CN" sz="1600" dirty="0">
                <a:solidFill>
                  <a:schemeClr val="tx1"/>
                </a:solidFill>
              </a:rPr>
              <a:t>The latent itself has seam – bad training target</a:t>
            </a:r>
          </a:p>
          <a:p>
            <a:pPr>
              <a:spcAft>
                <a:spcPts val="1200"/>
              </a:spcAft>
            </a:pPr>
            <a:r>
              <a:rPr lang="en-US" altLang="zh-CN" sz="1600" b="1" dirty="0">
                <a:solidFill>
                  <a:schemeClr val="tx1"/>
                </a:solidFill>
              </a:rPr>
              <a:t>Our solution</a:t>
            </a:r>
            <a:r>
              <a:rPr lang="en-US" altLang="zh-CN" sz="1600" dirty="0">
                <a:solidFill>
                  <a:schemeClr val="tx1"/>
                </a:solidFill>
              </a:rPr>
              <a:t>: Circular Latent Encoding</a:t>
            </a:r>
          </a:p>
        </p:txBody>
      </p:sp>
      <p:pic>
        <p:nvPicPr>
          <p:cNvPr id="9" name="图片 8" descr="图示&#10;&#10;AI 生成的内容可能不正确。">
            <a:extLst>
              <a:ext uri="{FF2B5EF4-FFF2-40B4-BE49-F238E27FC236}">
                <a16:creationId xmlns:a16="http://schemas.microsoft.com/office/drawing/2014/main" id="{5A5FA351-462D-FEF8-9485-A5A591597CC6}"/>
              </a:ext>
            </a:extLst>
          </p:cNvPr>
          <p:cNvPicPr>
            <a:picLocks noChangeAspect="1"/>
          </p:cNvPicPr>
          <p:nvPr/>
        </p:nvPicPr>
        <p:blipFill>
          <a:blip r:embed="rId3"/>
          <a:srcRect r="49542"/>
          <a:stretch>
            <a:fillRect/>
          </a:stretch>
        </p:blipFill>
        <p:spPr>
          <a:xfrm>
            <a:off x="149962" y="2571750"/>
            <a:ext cx="4462520" cy="1434175"/>
          </a:xfrm>
          <a:prstGeom prst="rect">
            <a:avLst/>
          </a:prstGeom>
        </p:spPr>
      </p:pic>
    </p:spTree>
    <p:extLst>
      <p:ext uri="{BB962C8B-B14F-4D97-AF65-F5344CB8AC3E}">
        <p14:creationId xmlns:p14="http://schemas.microsoft.com/office/powerpoint/2010/main" val="145178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66CBAB9A-AC49-4D28-315A-2EB62D4CAC3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2AAD6F-82A4-24CF-BEFC-E45CC77687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Google Shape;1179;p113">
            <a:extLst>
              <a:ext uri="{FF2B5EF4-FFF2-40B4-BE49-F238E27FC236}">
                <a16:creationId xmlns:a16="http://schemas.microsoft.com/office/drawing/2014/main" id="{69EAE28A-7496-7E52-72B8-CFDDBA62A9DD}"/>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360° Panorama as 2D Image</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ADB92F7D-B5E2-80B3-99D7-F95B11B7EB01}"/>
              </a:ext>
            </a:extLst>
          </p:cNvPr>
          <p:cNvSpPr txBox="1"/>
          <p:nvPr/>
        </p:nvSpPr>
        <p:spPr>
          <a:xfrm>
            <a:off x="647999" y="892575"/>
            <a:ext cx="6375536" cy="800219"/>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latin typeface="+mj-lt"/>
              </a:rPr>
              <a:t>Can we represent panoramas as 2D images?</a:t>
            </a:r>
          </a:p>
          <a:p>
            <a:pPr>
              <a:spcAft>
                <a:spcPts val="1200"/>
              </a:spcAft>
            </a:pPr>
            <a:r>
              <a:rPr lang="en-US" altLang="zh-CN" sz="1600" dirty="0">
                <a:solidFill>
                  <a:schemeClr val="tx1"/>
                </a:solidFill>
                <a:latin typeface="+mj-lt"/>
              </a:rPr>
              <a:t>Equirectangular Projection Space (</a:t>
            </a:r>
            <a:r>
              <a:rPr lang="en-US" altLang="zh-CN" sz="1600" dirty="0">
                <a:solidFill>
                  <a:srgbClr val="FF0000"/>
                </a:solidFill>
                <a:latin typeface="+mj-lt"/>
              </a:rPr>
              <a:t>ERP</a:t>
            </a:r>
            <a:r>
              <a:rPr lang="en-US" altLang="zh-CN" sz="1600" dirty="0">
                <a:solidFill>
                  <a:schemeClr val="tx1"/>
                </a:solidFill>
                <a:latin typeface="+mj-lt"/>
              </a:rPr>
              <a:t>)</a:t>
            </a:r>
          </a:p>
        </p:txBody>
      </p:sp>
      <p:pic>
        <p:nvPicPr>
          <p:cNvPr id="2052" name="Picture 4">
            <a:extLst>
              <a:ext uri="{FF2B5EF4-FFF2-40B4-BE49-F238E27FC236}">
                <a16:creationId xmlns:a16="http://schemas.microsoft.com/office/drawing/2014/main" id="{E8F83438-11E9-B8BC-D469-1EF258E30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526" y="1963888"/>
            <a:ext cx="4701285" cy="262334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39;p95">
            <a:extLst>
              <a:ext uri="{FF2B5EF4-FFF2-40B4-BE49-F238E27FC236}">
                <a16:creationId xmlns:a16="http://schemas.microsoft.com/office/drawing/2014/main" id="{44C15A84-B6E0-677C-DE3D-C0EC33079CC3}"/>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US" sz="700" dirty="0">
                <a:solidFill>
                  <a:srgbClr val="202124"/>
                </a:solidFill>
                <a:latin typeface="Google Sans Text"/>
                <a:ea typeface="Google Sans Text"/>
                <a:cs typeface="Google Sans Text"/>
                <a:sym typeface="Google Sans Text"/>
                <a:hlinkClick r:id="rId4"/>
              </a:rPr>
              <a:t>https://en.wikipedia.org/wiki/Equirectangular_projection</a:t>
            </a:r>
            <a:endParaRPr sz="700" dirty="0">
              <a:solidFill>
                <a:srgbClr val="202124"/>
              </a:solidFill>
              <a:latin typeface="Google Sans Text"/>
              <a:ea typeface="Google Sans Text"/>
              <a:cs typeface="Google Sans Text"/>
              <a:sym typeface="Google Sans Text"/>
            </a:endParaRPr>
          </a:p>
        </p:txBody>
      </p:sp>
      <p:pic>
        <p:nvPicPr>
          <p:cNvPr id="7" name="Picture 2">
            <a:extLst>
              <a:ext uri="{FF2B5EF4-FFF2-40B4-BE49-F238E27FC236}">
                <a16:creationId xmlns:a16="http://schemas.microsoft.com/office/drawing/2014/main" id="{DD43760F-8298-3919-F2FA-C5916ED22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03" y="1963888"/>
            <a:ext cx="2549430" cy="254943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a:extLst>
              <a:ext uri="{FF2B5EF4-FFF2-40B4-BE49-F238E27FC236}">
                <a16:creationId xmlns:a16="http://schemas.microsoft.com/office/drawing/2014/main" id="{F16D5F27-ACEE-6809-50F9-07AAB1F73B1C}"/>
              </a:ext>
            </a:extLst>
          </p:cNvPr>
          <p:cNvSpPr/>
          <p:nvPr/>
        </p:nvSpPr>
        <p:spPr>
          <a:xfrm>
            <a:off x="2879542" y="3103486"/>
            <a:ext cx="786405" cy="270234"/>
          </a:xfrm>
          <a:prstGeom prst="rightArrow">
            <a:avLst>
              <a:gd name="adj1" fmla="val 25708"/>
              <a:gd name="adj2" fmla="val 88556"/>
            </a:avLst>
          </a:prstGeom>
          <a:solidFill>
            <a:srgbClr val="FF0000"/>
          </a:solidFill>
          <a:ln w="12700">
            <a:miter lim="400000"/>
          </a:ln>
        </p:spPr>
        <p:txBody>
          <a:bodyPr lIns="0" tIns="0" rIns="0" bIns="0" anchor="ctr"/>
          <a:lstStyle/>
          <a:p>
            <a:pPr algn="ctr">
              <a:defRPr sz="3200">
                <a:solidFill>
                  <a:srgbClr val="FFFFFF"/>
                </a:solidFill>
                <a:latin typeface="+mn-lt"/>
                <a:ea typeface="+mn-ea"/>
                <a:cs typeface="+mn-cs"/>
                <a:sym typeface="Helvetica Neue Medium"/>
              </a:defRPr>
            </a:pPr>
            <a:endParaRPr sz="1200"/>
          </a:p>
        </p:txBody>
      </p:sp>
    </p:spTree>
    <p:extLst>
      <p:ext uri="{BB962C8B-B14F-4D97-AF65-F5344CB8AC3E}">
        <p14:creationId xmlns:p14="http://schemas.microsoft.com/office/powerpoint/2010/main" val="11052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AFC2B699-A208-3705-07DD-5C9490B45AF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BE1097-2C91-5F31-F5D5-89B15F383C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3" name="Google Shape;1179;p113">
            <a:extLst>
              <a:ext uri="{FF2B5EF4-FFF2-40B4-BE49-F238E27FC236}">
                <a16:creationId xmlns:a16="http://schemas.microsoft.com/office/drawing/2014/main" id="{61776D86-5D87-17DD-192E-2E83392CEE1D}"/>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Seam Artifacts</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B8F96B42-538C-0638-C0DB-0132013572FF}"/>
              </a:ext>
            </a:extLst>
          </p:cNvPr>
          <p:cNvSpPr txBox="1"/>
          <p:nvPr/>
        </p:nvSpPr>
        <p:spPr>
          <a:xfrm>
            <a:off x="647999" y="892575"/>
            <a:ext cx="6375536" cy="1600438"/>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The root cause lies in training – VAE latent encoding!</a:t>
            </a:r>
          </a:p>
          <a:p>
            <a:pPr marL="285750" indent="-285750">
              <a:spcAft>
                <a:spcPts val="1200"/>
              </a:spcAft>
              <a:buFont typeface="Arial" panose="020B0604020202020204" pitchFamily="34" charset="0"/>
              <a:buChar char="•"/>
            </a:pPr>
            <a:r>
              <a:rPr lang="en-US" altLang="zh-CN" sz="1600" i="1" dirty="0">
                <a:solidFill>
                  <a:schemeClr val="tx1"/>
                </a:solidFill>
              </a:rPr>
              <a:t>Zero padding</a:t>
            </a:r>
            <a:r>
              <a:rPr lang="en-US" altLang="zh-CN" sz="1600" dirty="0">
                <a:solidFill>
                  <a:schemeClr val="tx1"/>
                </a:solidFill>
              </a:rPr>
              <a:t> in Conv introduces boundary artifacts</a:t>
            </a:r>
          </a:p>
          <a:p>
            <a:pPr marL="285750" indent="-285750">
              <a:spcAft>
                <a:spcPts val="1200"/>
              </a:spcAft>
              <a:buFont typeface="Arial" panose="020B0604020202020204" pitchFamily="34" charset="0"/>
              <a:buChar char="•"/>
            </a:pPr>
            <a:r>
              <a:rPr lang="en-US" altLang="zh-CN" sz="1600" dirty="0">
                <a:solidFill>
                  <a:schemeClr val="tx1"/>
                </a:solidFill>
              </a:rPr>
              <a:t>The latent itself has seam – bad training target</a:t>
            </a:r>
          </a:p>
          <a:p>
            <a:pPr>
              <a:spcAft>
                <a:spcPts val="1200"/>
              </a:spcAft>
            </a:pPr>
            <a:r>
              <a:rPr lang="en-US" altLang="zh-CN" sz="1600" b="1" dirty="0">
                <a:solidFill>
                  <a:schemeClr val="tx1"/>
                </a:solidFill>
              </a:rPr>
              <a:t>Our solution</a:t>
            </a:r>
            <a:r>
              <a:rPr lang="en-US" altLang="zh-CN" sz="1600" dirty="0">
                <a:solidFill>
                  <a:schemeClr val="tx1"/>
                </a:solidFill>
              </a:rPr>
              <a:t>: Circular Latent Encoding</a:t>
            </a:r>
          </a:p>
        </p:txBody>
      </p:sp>
      <p:pic>
        <p:nvPicPr>
          <p:cNvPr id="9" name="图片 8" descr="图示&#10;&#10;AI 生成的内容可能不正确。">
            <a:extLst>
              <a:ext uri="{FF2B5EF4-FFF2-40B4-BE49-F238E27FC236}">
                <a16:creationId xmlns:a16="http://schemas.microsoft.com/office/drawing/2014/main" id="{509EB086-AF29-87BC-5135-6C22E555EE32}"/>
              </a:ext>
            </a:extLst>
          </p:cNvPr>
          <p:cNvPicPr>
            <a:picLocks noChangeAspect="1"/>
          </p:cNvPicPr>
          <p:nvPr/>
        </p:nvPicPr>
        <p:blipFill>
          <a:blip r:embed="rId3"/>
          <a:stretch>
            <a:fillRect/>
          </a:stretch>
        </p:blipFill>
        <p:spPr>
          <a:xfrm>
            <a:off x="149961" y="2571750"/>
            <a:ext cx="8844077" cy="1434175"/>
          </a:xfrm>
          <a:prstGeom prst="rect">
            <a:avLst/>
          </a:prstGeom>
        </p:spPr>
      </p:pic>
    </p:spTree>
    <p:extLst>
      <p:ext uri="{BB962C8B-B14F-4D97-AF65-F5344CB8AC3E}">
        <p14:creationId xmlns:p14="http://schemas.microsoft.com/office/powerpoint/2010/main" val="195377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FBA6CA9-6849-1792-4FE9-AC0CBE4F357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FAA1DA-539A-B0FB-57C8-A315BEF84F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3" name="Google Shape;1179;p113">
            <a:extLst>
              <a:ext uri="{FF2B5EF4-FFF2-40B4-BE49-F238E27FC236}">
                <a16:creationId xmlns:a16="http://schemas.microsoft.com/office/drawing/2014/main" id="{A6F5540E-17B0-AE1D-93ED-CA7187F8B511}"/>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Seam Artifacts</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ADBE7582-661B-0C95-3AD5-16DD356D6EA0}"/>
              </a:ext>
            </a:extLst>
          </p:cNvPr>
          <p:cNvSpPr txBox="1"/>
          <p:nvPr/>
        </p:nvSpPr>
        <p:spPr>
          <a:xfrm>
            <a:off x="647998" y="892575"/>
            <a:ext cx="7267047" cy="1661993"/>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The root cause lies in training – VAE latent encoding!</a:t>
            </a:r>
          </a:p>
          <a:p>
            <a:pPr marL="285750" indent="-285750">
              <a:spcAft>
                <a:spcPts val="1200"/>
              </a:spcAft>
              <a:buFont typeface="Arial" panose="020B0604020202020204" pitchFamily="34" charset="0"/>
              <a:buChar char="•"/>
            </a:pPr>
            <a:r>
              <a:rPr lang="en-US" altLang="zh-CN" sz="1600" i="1" dirty="0">
                <a:solidFill>
                  <a:schemeClr val="tx1"/>
                </a:solidFill>
              </a:rPr>
              <a:t>Zero padding</a:t>
            </a:r>
            <a:r>
              <a:rPr lang="en-US" altLang="zh-CN" sz="1600" dirty="0">
                <a:solidFill>
                  <a:schemeClr val="tx1"/>
                </a:solidFill>
              </a:rPr>
              <a:t> in Conv introduces boundary artifacts</a:t>
            </a:r>
          </a:p>
          <a:p>
            <a:pPr marL="285750" indent="-285750">
              <a:spcAft>
                <a:spcPts val="1200"/>
              </a:spcAft>
              <a:buFont typeface="Arial" panose="020B0604020202020204" pitchFamily="34" charset="0"/>
              <a:buChar char="•"/>
            </a:pPr>
            <a:r>
              <a:rPr lang="en-US" altLang="zh-CN" sz="1600" dirty="0">
                <a:solidFill>
                  <a:schemeClr val="tx1"/>
                </a:solidFill>
              </a:rPr>
              <a:t>The latent itself has seam – bad training target</a:t>
            </a:r>
          </a:p>
          <a:p>
            <a:pPr>
              <a:spcAft>
                <a:spcPts val="1200"/>
              </a:spcAft>
            </a:pPr>
            <a:r>
              <a:rPr lang="en-US" altLang="zh-CN" sz="1600" b="1" dirty="0">
                <a:solidFill>
                  <a:schemeClr val="tx1"/>
                </a:solidFill>
              </a:rPr>
              <a:t>Our solution</a:t>
            </a:r>
            <a:r>
              <a:rPr lang="en-US" altLang="zh-CN" sz="1600" dirty="0">
                <a:solidFill>
                  <a:schemeClr val="tx1"/>
                </a:solidFill>
              </a:rPr>
              <a:t>: Circular Latent Encoding</a:t>
            </a:r>
            <a:endParaRPr lang="en-US" altLang="zh-CN" sz="1600" dirty="0">
              <a:solidFill>
                <a:srgbClr val="FF0000"/>
              </a:solidFill>
            </a:endParaRPr>
          </a:p>
        </p:txBody>
      </p:sp>
      <p:pic>
        <p:nvPicPr>
          <p:cNvPr id="9" name="图片 8" descr="图示&#10;&#10;AI 生成的内容可能不正确。">
            <a:extLst>
              <a:ext uri="{FF2B5EF4-FFF2-40B4-BE49-F238E27FC236}">
                <a16:creationId xmlns:a16="http://schemas.microsoft.com/office/drawing/2014/main" id="{1F60E469-0110-21BA-EFEA-7DC02B3DD22E}"/>
              </a:ext>
            </a:extLst>
          </p:cNvPr>
          <p:cNvPicPr>
            <a:picLocks noChangeAspect="1"/>
          </p:cNvPicPr>
          <p:nvPr/>
        </p:nvPicPr>
        <p:blipFill>
          <a:blip r:embed="rId3"/>
          <a:stretch>
            <a:fillRect/>
          </a:stretch>
        </p:blipFill>
        <p:spPr>
          <a:xfrm>
            <a:off x="149961" y="2571750"/>
            <a:ext cx="8844077" cy="1434175"/>
          </a:xfrm>
          <a:prstGeom prst="rect">
            <a:avLst/>
          </a:prstGeom>
        </p:spPr>
      </p:pic>
      <p:sp>
        <p:nvSpPr>
          <p:cNvPr id="6" name="Google Shape;898;p92">
            <a:extLst>
              <a:ext uri="{FF2B5EF4-FFF2-40B4-BE49-F238E27FC236}">
                <a16:creationId xmlns:a16="http://schemas.microsoft.com/office/drawing/2014/main" id="{716DAC02-4707-9F57-B94E-7426B22F4DAE}"/>
              </a:ext>
            </a:extLst>
          </p:cNvPr>
          <p:cNvSpPr txBox="1"/>
          <p:nvPr/>
        </p:nvSpPr>
        <p:spPr>
          <a:xfrm>
            <a:off x="4381798" y="2064328"/>
            <a:ext cx="3819227" cy="461665"/>
          </a:xfrm>
          <a:prstGeom prst="rect">
            <a:avLst/>
          </a:prstGeom>
          <a:noFill/>
          <a:ln>
            <a:noFill/>
          </a:ln>
        </p:spPr>
        <p:txBody>
          <a:bodyPr spcFirstLastPara="1" wrap="square" lIns="0" tIns="0" rIns="0" bIns="0" anchor="t" anchorCtr="0">
            <a:spAutoFit/>
          </a:bodyPr>
          <a:lstStyle/>
          <a:p>
            <a:pPr>
              <a:spcAft>
                <a:spcPts val="1200"/>
              </a:spcAft>
            </a:pPr>
            <a:r>
              <a:rPr lang="en-US" altLang="zh-CN" sz="2000" dirty="0">
                <a:solidFill>
                  <a:srgbClr val="FF0000"/>
                </a:solidFill>
              </a:rPr>
              <a:t>No training/inference overhead!</a:t>
            </a:r>
          </a:p>
        </p:txBody>
      </p:sp>
    </p:spTree>
    <p:extLst>
      <p:ext uri="{BB962C8B-B14F-4D97-AF65-F5344CB8AC3E}">
        <p14:creationId xmlns:p14="http://schemas.microsoft.com/office/powerpoint/2010/main" val="326687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646CD44-218B-523A-3346-5B834C0477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31F05D-77DC-6964-384D-D5A1A64D00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3" name="Google Shape;1179;p113">
            <a:extLst>
              <a:ext uri="{FF2B5EF4-FFF2-40B4-BE49-F238E27FC236}">
                <a16:creationId xmlns:a16="http://schemas.microsoft.com/office/drawing/2014/main" id="{5B955522-E5A2-060F-2BCC-993225D9A4C9}"/>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Experiments</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AFF8B89F-ABE0-43B4-CE9C-16C3712E9CDC}"/>
              </a:ext>
            </a:extLst>
          </p:cNvPr>
          <p:cNvSpPr txBox="1"/>
          <p:nvPr/>
        </p:nvSpPr>
        <p:spPr>
          <a:xfrm>
            <a:off x="647998" y="892575"/>
            <a:ext cx="7267047" cy="1600438"/>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chemeClr val="tx1"/>
                </a:solidFill>
              </a:rPr>
              <a:t>Datasets</a:t>
            </a:r>
            <a:r>
              <a:rPr lang="en-US" altLang="zh-CN" sz="1600" dirty="0">
                <a:solidFill>
                  <a:schemeClr val="tx1"/>
                </a:solidFill>
              </a:rPr>
              <a:t>:</a:t>
            </a:r>
          </a:p>
          <a:p>
            <a:pPr marL="285750" indent="-285750">
              <a:spcAft>
                <a:spcPts val="1200"/>
              </a:spcAft>
              <a:buFont typeface="Arial" panose="020B0604020202020204" pitchFamily="34" charset="0"/>
              <a:buChar char="•"/>
            </a:pPr>
            <a:r>
              <a:rPr lang="en-US" altLang="zh-CN" sz="1600" dirty="0">
                <a:solidFill>
                  <a:schemeClr val="tx1"/>
                </a:solidFill>
              </a:rPr>
              <a:t>Image: rendering of indoor rooms + in-the-wild panorama images</a:t>
            </a:r>
          </a:p>
          <a:p>
            <a:pPr marL="285750" indent="-285750">
              <a:spcAft>
                <a:spcPts val="1200"/>
              </a:spcAft>
              <a:buFont typeface="Arial" panose="020B0604020202020204" pitchFamily="34" charset="0"/>
              <a:buChar char="•"/>
            </a:pPr>
            <a:r>
              <a:rPr lang="en-US" altLang="zh-CN" sz="1600" dirty="0">
                <a:solidFill>
                  <a:schemeClr val="tx1"/>
                </a:solidFill>
              </a:rPr>
              <a:t>Video: YouTube panorama videos</a:t>
            </a:r>
          </a:p>
          <a:p>
            <a:pPr marL="285750" indent="-285750">
              <a:spcAft>
                <a:spcPts val="1200"/>
              </a:spcAft>
              <a:buFont typeface="Arial" panose="020B0604020202020204" pitchFamily="34" charset="0"/>
              <a:buChar char="•"/>
            </a:pPr>
            <a:r>
              <a:rPr lang="en-US" altLang="zh-CN" sz="1600" dirty="0">
                <a:solidFill>
                  <a:schemeClr val="tx1"/>
                </a:solidFill>
              </a:rPr>
              <a:t>Captioned with Gemini</a:t>
            </a:r>
          </a:p>
        </p:txBody>
      </p:sp>
      <p:pic>
        <p:nvPicPr>
          <p:cNvPr id="6" name="图片 5">
            <a:extLst>
              <a:ext uri="{FF2B5EF4-FFF2-40B4-BE49-F238E27FC236}">
                <a16:creationId xmlns:a16="http://schemas.microsoft.com/office/drawing/2014/main" id="{0087C53C-13D9-5BA8-5A49-9B3CA0301CEC}"/>
              </a:ext>
            </a:extLst>
          </p:cNvPr>
          <p:cNvPicPr>
            <a:picLocks noChangeAspect="1"/>
          </p:cNvPicPr>
          <p:nvPr/>
        </p:nvPicPr>
        <p:blipFill>
          <a:blip r:embed="rId5"/>
          <a:stretch>
            <a:fillRect/>
          </a:stretch>
        </p:blipFill>
        <p:spPr>
          <a:xfrm>
            <a:off x="606750" y="2575184"/>
            <a:ext cx="3893470" cy="1946735"/>
          </a:xfrm>
          <a:prstGeom prst="rect">
            <a:avLst/>
          </a:prstGeom>
        </p:spPr>
      </p:pic>
      <p:pic>
        <p:nvPicPr>
          <p:cNvPr id="8" name="0_canonicalized">
            <a:hlinkClick r:id="" action="ppaction://media"/>
            <a:extLst>
              <a:ext uri="{FF2B5EF4-FFF2-40B4-BE49-F238E27FC236}">
                <a16:creationId xmlns:a16="http://schemas.microsoft.com/office/drawing/2014/main" id="{2B1BCC29-3C72-6919-2A1D-09DEE412E0D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91686" y="2575184"/>
            <a:ext cx="3893470" cy="1946735"/>
          </a:xfrm>
          <a:prstGeom prst="rect">
            <a:avLst/>
          </a:prstGeom>
        </p:spPr>
      </p:pic>
      <p:sp>
        <p:nvSpPr>
          <p:cNvPr id="11" name="Google Shape;939;p95">
            <a:extLst>
              <a:ext uri="{FF2B5EF4-FFF2-40B4-BE49-F238E27FC236}">
                <a16:creationId xmlns:a16="http://schemas.microsoft.com/office/drawing/2014/main" id="{D9A9BB34-083E-A830-64F6-69209E56F19B}"/>
              </a:ext>
            </a:extLst>
          </p:cNvPr>
          <p:cNvSpPr/>
          <p:nvPr/>
        </p:nvSpPr>
        <p:spPr>
          <a:xfrm>
            <a:off x="606750" y="4748693"/>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Zheng, Jia, et al. "Structured3D: A large photo-realistic dataset for structured 3d modeling." </a:t>
            </a:r>
            <a:r>
              <a:rPr lang="en-US" altLang="zh-CN" sz="700" dirty="0">
                <a:solidFill>
                  <a:srgbClr val="202124"/>
                </a:solidFill>
                <a:latin typeface="Google Sans Text"/>
                <a:ea typeface="Google Sans Text"/>
                <a:cs typeface="Google Sans Text"/>
                <a:sym typeface="Google Sans Text"/>
              </a:rPr>
              <a:t>ECCV. 2020</a:t>
            </a:r>
            <a:r>
              <a:rPr lang="en-US" sz="700" dirty="0">
                <a:solidFill>
                  <a:srgbClr val="202124"/>
                </a:solidFill>
                <a:latin typeface="Google Sans Text"/>
                <a:ea typeface="Google Sans Text"/>
                <a:cs typeface="Google Sans Text"/>
                <a:sym typeface="Google Sans Text"/>
              </a:rPr>
              <a:t>.</a:t>
            </a:r>
          </a:p>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Wallingford, Matthew, et al. "From an image to a scene: Learning to imagine the world from a million 360 videos." </a:t>
            </a:r>
            <a:r>
              <a:rPr lang="en-US" sz="700" dirty="0" err="1">
                <a:solidFill>
                  <a:srgbClr val="202124"/>
                </a:solidFill>
                <a:latin typeface="Google Sans Text"/>
                <a:ea typeface="Google Sans Text"/>
                <a:cs typeface="Google Sans Text"/>
                <a:sym typeface="Google Sans Text"/>
              </a:rPr>
              <a:t>NeurIPS</a:t>
            </a:r>
            <a:r>
              <a:rPr lang="en-US" sz="700" dirty="0">
                <a:solidFill>
                  <a:srgbClr val="202124"/>
                </a:solidFill>
                <a:latin typeface="Google Sans Text"/>
                <a:ea typeface="Google Sans Text"/>
                <a:cs typeface="Google Sans Text"/>
                <a:sym typeface="Google Sans Text"/>
              </a:rPr>
              <a:t>. 2024.</a:t>
            </a:r>
          </a:p>
        </p:txBody>
      </p:sp>
      <p:pic>
        <p:nvPicPr>
          <p:cNvPr id="12" name="图片 11" descr="QR 代码&#10;&#10;AI 生成的内容可能不正确。">
            <a:extLst>
              <a:ext uri="{FF2B5EF4-FFF2-40B4-BE49-F238E27FC236}">
                <a16:creationId xmlns:a16="http://schemas.microsoft.com/office/drawing/2014/main" id="{DFAD499B-16B9-25C2-81BD-272A0E3776A9}"/>
              </a:ext>
            </a:extLst>
          </p:cNvPr>
          <p:cNvPicPr>
            <a:picLocks noChangeAspect="1"/>
          </p:cNvPicPr>
          <p:nvPr/>
        </p:nvPicPr>
        <p:blipFill>
          <a:blip r:embed="rId7"/>
          <a:stretch>
            <a:fillRect/>
          </a:stretch>
        </p:blipFill>
        <p:spPr>
          <a:xfrm>
            <a:off x="7203296" y="644580"/>
            <a:ext cx="1333954" cy="1333954"/>
          </a:xfrm>
          <a:prstGeom prst="rect">
            <a:avLst/>
          </a:prstGeom>
        </p:spPr>
      </p:pic>
      <p:sp>
        <p:nvSpPr>
          <p:cNvPr id="13" name="Google Shape;898;p92">
            <a:extLst>
              <a:ext uri="{FF2B5EF4-FFF2-40B4-BE49-F238E27FC236}">
                <a16:creationId xmlns:a16="http://schemas.microsoft.com/office/drawing/2014/main" id="{42ABE555-9ECB-E8DF-88EA-19901A7F96F5}"/>
              </a:ext>
            </a:extLst>
          </p:cNvPr>
          <p:cNvSpPr txBox="1"/>
          <p:nvPr/>
        </p:nvSpPr>
        <p:spPr>
          <a:xfrm>
            <a:off x="6497464" y="324231"/>
            <a:ext cx="2745618"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tx1"/>
                </a:solidFill>
                <a:latin typeface="+mj-lt"/>
                <a:hlinkClick r:id="rId8"/>
              </a:rPr>
              <a:t>https://360anything.github.io/</a:t>
            </a:r>
            <a:endParaRPr lang="en-US" altLang="zh-CN" dirty="0">
              <a:solidFill>
                <a:schemeClr val="tx1"/>
              </a:solidFill>
            </a:endParaRPr>
          </a:p>
        </p:txBody>
      </p:sp>
    </p:spTree>
    <p:extLst>
      <p:ext uri="{BB962C8B-B14F-4D97-AF65-F5344CB8AC3E}">
        <p14:creationId xmlns:p14="http://schemas.microsoft.com/office/powerpoint/2010/main" val="16024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mediacall" presetSubtype="0" fill="hold" nodeType="withEffect">
                                  <p:stCondLst>
                                    <p:cond delay="0"/>
                                  </p:stCondLst>
                                  <p:childTnLst>
                                    <p:cmd type="call" cmd="playFrom(0.0)">
                                      <p:cBhvr>
                                        <p:cTn id="22" dur="5334"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27" repeatCount="indefinite"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B66D3CE-ABA0-AC81-4863-29D641D5C01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6D5853-7D05-711D-BC94-21688CF01C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3" name="Google Shape;1179;p113">
            <a:extLst>
              <a:ext uri="{FF2B5EF4-FFF2-40B4-BE49-F238E27FC236}">
                <a16:creationId xmlns:a16="http://schemas.microsoft.com/office/drawing/2014/main" id="{ACF816FE-B17F-B43F-8DE5-E41AFDB7A863}"/>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Experiments</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B3E9072E-6F01-A9E8-8CB2-858F5875BA5F}"/>
              </a:ext>
            </a:extLst>
          </p:cNvPr>
          <p:cNvSpPr txBox="1"/>
          <p:nvPr/>
        </p:nvSpPr>
        <p:spPr>
          <a:xfrm>
            <a:off x="647998" y="892575"/>
            <a:ext cx="7267047" cy="3600986"/>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chemeClr val="tx1"/>
                </a:solidFill>
              </a:rPr>
              <a:t>Task</a:t>
            </a:r>
            <a:r>
              <a:rPr lang="en-US" altLang="zh-CN" sz="1600" dirty="0">
                <a:solidFill>
                  <a:schemeClr val="tx1"/>
                </a:solidFill>
              </a:rPr>
              <a:t>: </a:t>
            </a:r>
            <a:r>
              <a:rPr lang="en-US" altLang="zh-CN" sz="1600" dirty="0" err="1">
                <a:solidFill>
                  <a:schemeClr val="tx1"/>
                </a:solidFill>
              </a:rPr>
              <a:t>outpaint</a:t>
            </a:r>
            <a:r>
              <a:rPr lang="en-US" altLang="zh-CN" sz="1600" dirty="0">
                <a:solidFill>
                  <a:schemeClr val="tx1"/>
                </a:solidFill>
              </a:rPr>
              <a:t> panorama from perspective input</a:t>
            </a:r>
          </a:p>
          <a:p>
            <a:pPr>
              <a:spcAft>
                <a:spcPts val="1200"/>
              </a:spcAft>
            </a:pPr>
            <a:r>
              <a:rPr lang="en-US" altLang="zh-CN" sz="1600" b="1" dirty="0">
                <a:solidFill>
                  <a:schemeClr val="tx1"/>
                </a:solidFill>
              </a:rPr>
              <a:t>Metric</a:t>
            </a:r>
            <a:r>
              <a:rPr lang="en-US" altLang="zh-CN" sz="1600" dirty="0">
                <a:solidFill>
                  <a:schemeClr val="tx1"/>
                </a:solidFill>
              </a:rPr>
              <a:t>: FID-variants, CLIP-score, </a:t>
            </a:r>
            <a:r>
              <a:rPr lang="en-US" altLang="zh-CN" sz="1600" dirty="0" err="1">
                <a:solidFill>
                  <a:schemeClr val="tx1"/>
                </a:solidFill>
              </a:rPr>
              <a:t>VBench</a:t>
            </a:r>
            <a:endParaRPr lang="en-US" altLang="zh-CN" sz="1600" dirty="0">
              <a:solidFill>
                <a:schemeClr val="tx1"/>
              </a:solidFill>
            </a:endParaRPr>
          </a:p>
          <a:p>
            <a:pPr>
              <a:spcAft>
                <a:spcPts val="1200"/>
              </a:spcAft>
            </a:pPr>
            <a:r>
              <a:rPr lang="en-US" altLang="zh-CN" sz="1600" b="1" dirty="0">
                <a:solidFill>
                  <a:schemeClr val="tx1"/>
                </a:solidFill>
              </a:rPr>
              <a:t>Baselines</a:t>
            </a:r>
            <a:r>
              <a:rPr lang="en-US" altLang="zh-CN" sz="1600" dirty="0">
                <a:solidFill>
                  <a:schemeClr val="tx1"/>
                </a:solidFill>
              </a:rPr>
              <a:t>:</a:t>
            </a:r>
          </a:p>
          <a:p>
            <a:pPr marL="285750" indent="-285750">
              <a:spcAft>
                <a:spcPts val="1200"/>
              </a:spcAft>
              <a:buFont typeface="Arial" panose="020B0604020202020204" pitchFamily="34" charset="0"/>
              <a:buChar char="•"/>
            </a:pPr>
            <a:r>
              <a:rPr lang="en-US" altLang="zh-CN" sz="1600" dirty="0">
                <a:solidFill>
                  <a:schemeClr val="tx1"/>
                </a:solidFill>
              </a:rPr>
              <a:t>Camera-based: we provide </a:t>
            </a:r>
            <a:r>
              <a:rPr lang="en-US" altLang="zh-CN" sz="1600" dirty="0">
                <a:solidFill>
                  <a:srgbClr val="FF0000"/>
                </a:solidFill>
              </a:rPr>
              <a:t>GT camera</a:t>
            </a:r>
            <a:r>
              <a:rPr lang="en-US" altLang="zh-CN" sz="1600" dirty="0">
                <a:solidFill>
                  <a:schemeClr val="tx1"/>
                </a:solidFill>
              </a:rPr>
              <a:t> at test time</a:t>
            </a:r>
          </a:p>
          <a:p>
            <a:pPr marL="285750" indent="-285750">
              <a:spcAft>
                <a:spcPts val="1200"/>
              </a:spcAft>
              <a:buFont typeface="Arial" panose="020B0604020202020204" pitchFamily="34" charset="0"/>
              <a:buChar char="•"/>
            </a:pPr>
            <a:r>
              <a:rPr lang="en-US" altLang="zh-CN" sz="1600" dirty="0">
                <a:solidFill>
                  <a:schemeClr val="tx1"/>
                </a:solidFill>
              </a:rPr>
              <a:t>Camera-free: always treat input as front-view + </a:t>
            </a:r>
            <a:r>
              <a:rPr lang="en-US" altLang="zh-CN" sz="1600" dirty="0" err="1">
                <a:solidFill>
                  <a:schemeClr val="tx1"/>
                </a:solidFill>
              </a:rPr>
              <a:t>FoV</a:t>
            </a:r>
            <a:r>
              <a:rPr lang="en-US" altLang="zh-CN" sz="1600" dirty="0">
                <a:solidFill>
                  <a:schemeClr val="tx1"/>
                </a:solidFill>
              </a:rPr>
              <a:t>=90°</a:t>
            </a:r>
          </a:p>
          <a:p>
            <a:pPr>
              <a:spcAft>
                <a:spcPts val="1200"/>
              </a:spcAft>
            </a:pPr>
            <a:r>
              <a:rPr lang="en-US" altLang="zh-CN" sz="1600" b="1" dirty="0">
                <a:solidFill>
                  <a:schemeClr val="tx1"/>
                </a:solidFill>
              </a:rPr>
              <a:t>Our implementation</a:t>
            </a:r>
            <a:r>
              <a:rPr lang="en-US" altLang="zh-CN" sz="1600" dirty="0">
                <a:solidFill>
                  <a:schemeClr val="tx1"/>
                </a:solidFill>
              </a:rPr>
              <a:t>:</a:t>
            </a:r>
          </a:p>
          <a:p>
            <a:pPr marL="285750" indent="-285750">
              <a:spcAft>
                <a:spcPts val="1200"/>
              </a:spcAft>
              <a:buFont typeface="Arial" panose="020B0604020202020204" pitchFamily="34" charset="0"/>
              <a:buChar char="•"/>
            </a:pPr>
            <a:r>
              <a:rPr lang="en-US" altLang="zh-CN" sz="1600" dirty="0">
                <a:solidFill>
                  <a:schemeClr val="tx1"/>
                </a:solidFill>
              </a:rPr>
              <a:t>FLUX (image), Wan 2.1 (video)</a:t>
            </a:r>
          </a:p>
          <a:p>
            <a:pPr marL="285750" indent="-285750">
              <a:spcAft>
                <a:spcPts val="1200"/>
              </a:spcAft>
              <a:buFont typeface="Arial" panose="020B0604020202020204" pitchFamily="34" charset="0"/>
              <a:buChar char="•"/>
            </a:pPr>
            <a:r>
              <a:rPr lang="en-US" altLang="zh-CN" sz="1600" dirty="0">
                <a:solidFill>
                  <a:schemeClr val="tx1"/>
                </a:solidFill>
              </a:rPr>
              <a:t>Randomize camera </a:t>
            </a:r>
            <a:r>
              <a:rPr lang="en-US" altLang="zh-CN" sz="1600" dirty="0" err="1">
                <a:solidFill>
                  <a:schemeClr val="tx1"/>
                </a:solidFill>
              </a:rPr>
              <a:t>FoV</a:t>
            </a:r>
            <a:r>
              <a:rPr lang="en-US" altLang="zh-CN" sz="1600" dirty="0">
                <a:solidFill>
                  <a:schemeClr val="tx1"/>
                </a:solidFill>
              </a:rPr>
              <a:t> &amp; orientation during training</a:t>
            </a:r>
          </a:p>
          <a:p>
            <a:pPr marL="285750" indent="-285750">
              <a:spcAft>
                <a:spcPts val="1200"/>
              </a:spcAft>
              <a:buFont typeface="Arial" panose="020B0604020202020204" pitchFamily="34" charset="0"/>
              <a:buChar char="•"/>
            </a:pPr>
            <a:r>
              <a:rPr lang="en-US" altLang="zh-CN" sz="1600" dirty="0">
                <a:solidFill>
                  <a:srgbClr val="FF0000"/>
                </a:solidFill>
              </a:rPr>
              <a:t>No access to camera information</a:t>
            </a:r>
            <a:endParaRPr lang="en-US" altLang="zh-CN" sz="1600" dirty="0">
              <a:solidFill>
                <a:schemeClr val="tx1"/>
              </a:solidFill>
            </a:endParaRPr>
          </a:p>
        </p:txBody>
      </p:sp>
      <p:sp>
        <p:nvSpPr>
          <p:cNvPr id="5" name="Google Shape;939;p95">
            <a:extLst>
              <a:ext uri="{FF2B5EF4-FFF2-40B4-BE49-F238E27FC236}">
                <a16:creationId xmlns:a16="http://schemas.microsoft.com/office/drawing/2014/main" id="{B1DDF89B-0BDD-A8E3-D9B0-00B954D55B37}"/>
              </a:ext>
            </a:extLst>
          </p:cNvPr>
          <p:cNvSpPr/>
          <p:nvPr/>
        </p:nvSpPr>
        <p:spPr>
          <a:xfrm>
            <a:off x="606750" y="4551893"/>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Huang, Ziqi, et al. "</a:t>
            </a:r>
            <a:r>
              <a:rPr lang="en-US" sz="700" dirty="0" err="1">
                <a:solidFill>
                  <a:srgbClr val="202124"/>
                </a:solidFill>
                <a:latin typeface="Google Sans Text"/>
                <a:ea typeface="Google Sans Text"/>
                <a:cs typeface="Google Sans Text"/>
                <a:sym typeface="Google Sans Text"/>
              </a:rPr>
              <a:t>VBench</a:t>
            </a:r>
            <a:r>
              <a:rPr lang="en-US" sz="700" dirty="0">
                <a:solidFill>
                  <a:srgbClr val="202124"/>
                </a:solidFill>
                <a:latin typeface="Google Sans Text"/>
                <a:ea typeface="Google Sans Text"/>
                <a:cs typeface="Google Sans Text"/>
                <a:sym typeface="Google Sans Text"/>
              </a:rPr>
              <a:t>: Comprehensive benchmark suite for video generative models." CVPR. 2024.</a:t>
            </a:r>
          </a:p>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FLUX.1-dev: </a:t>
            </a:r>
            <a:r>
              <a:rPr lang="en-US" sz="700" dirty="0">
                <a:solidFill>
                  <a:srgbClr val="202124"/>
                </a:solidFill>
                <a:latin typeface="Google Sans Text"/>
                <a:ea typeface="Google Sans Text"/>
                <a:cs typeface="Google Sans Text"/>
                <a:sym typeface="Google Sans Text"/>
                <a:hlinkClick r:id="rId7"/>
              </a:rPr>
              <a:t>https://huggingface.co/black-forest-labs/FLUX.1-dev</a:t>
            </a:r>
            <a:endParaRPr lang="en-US" sz="700" dirty="0">
              <a:solidFill>
                <a:srgbClr val="202124"/>
              </a:solidFill>
              <a:latin typeface="Google Sans Text"/>
              <a:ea typeface="Google Sans Text"/>
              <a:cs typeface="Google Sans Text"/>
              <a:sym typeface="Google Sans Text"/>
            </a:endParaRPr>
          </a:p>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Wan, Team, et al. "Wan: Open and advanced large-scale video generative models." </a:t>
            </a:r>
            <a:r>
              <a:rPr lang="en-US" sz="700" dirty="0" err="1">
                <a:solidFill>
                  <a:srgbClr val="202124"/>
                </a:solidFill>
                <a:latin typeface="Google Sans Text"/>
                <a:ea typeface="Google Sans Text"/>
                <a:cs typeface="Google Sans Text"/>
                <a:sym typeface="Google Sans Text"/>
              </a:rPr>
              <a:t>arXiv</a:t>
            </a:r>
            <a:r>
              <a:rPr lang="en-US" sz="700" dirty="0">
                <a:solidFill>
                  <a:srgbClr val="202124"/>
                </a:solidFill>
                <a:latin typeface="Google Sans Text"/>
                <a:ea typeface="Google Sans Text"/>
                <a:cs typeface="Google Sans Text"/>
                <a:sym typeface="Google Sans Text"/>
              </a:rPr>
              <a:t>. 2025.</a:t>
            </a:r>
          </a:p>
        </p:txBody>
      </p:sp>
      <p:pic>
        <p:nvPicPr>
          <p:cNvPr id="6" name="0_pers">
            <a:hlinkClick r:id="" action="ppaction://media"/>
            <a:extLst>
              <a:ext uri="{FF2B5EF4-FFF2-40B4-BE49-F238E27FC236}">
                <a16:creationId xmlns:a16="http://schemas.microsoft.com/office/drawing/2014/main" id="{EA5627E9-74CD-D958-2405-FCFE1234222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748548" y="1914992"/>
            <a:ext cx="1305803" cy="1305803"/>
          </a:xfrm>
          <a:prstGeom prst="rect">
            <a:avLst/>
          </a:prstGeom>
          <a:ln w="38100">
            <a:solidFill>
              <a:srgbClr val="FFA500"/>
            </a:solidFill>
          </a:ln>
        </p:spPr>
      </p:pic>
      <p:pic>
        <p:nvPicPr>
          <p:cNvPr id="7" name="0_rot_pano_center_pers_w_border">
            <a:hlinkClick r:id="" action="ppaction://media"/>
            <a:extLst>
              <a:ext uri="{FF2B5EF4-FFF2-40B4-BE49-F238E27FC236}">
                <a16:creationId xmlns:a16="http://schemas.microsoft.com/office/drawing/2014/main" id="{6C371A21-66DB-4D72-9140-820420B09DD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961450" y="278600"/>
            <a:ext cx="2880000" cy="1440000"/>
          </a:xfrm>
          <a:prstGeom prst="rect">
            <a:avLst/>
          </a:prstGeom>
          <a:ln w="38100">
            <a:solidFill>
              <a:srgbClr val="00B050"/>
            </a:solidFill>
          </a:ln>
        </p:spPr>
      </p:pic>
    </p:spTree>
    <p:extLst>
      <p:ext uri="{BB962C8B-B14F-4D97-AF65-F5344CB8AC3E}">
        <p14:creationId xmlns:p14="http://schemas.microsoft.com/office/powerpoint/2010/main" val="415128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5334" fill="hold"/>
                                        <p:tgtEl>
                                          <p:spTgt spid="7"/>
                                        </p:tgtEl>
                                      </p:cBhvr>
                                    </p:cmd>
                                  </p:childTnLst>
                                </p:cTn>
                              </p:par>
                              <p:par>
                                <p:cTn id="21" presetID="1" presetClass="mediacall" presetSubtype="0" fill="hold" nodeType="withEffect">
                                  <p:stCondLst>
                                    <p:cond delay="0"/>
                                  </p:stCondLst>
                                  <p:childTnLst>
                                    <p:cmd type="call" cmd="playFrom(0.0)">
                                      <p:cBhvr>
                                        <p:cTn id="22" dur="5334" fill="hold"/>
                                        <p:tgtEl>
                                          <p:spTgt spid="6"/>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repeatCount="indefinite" fill="hold" display="0">
                  <p:stCondLst>
                    <p:cond delay="indefinite"/>
                  </p:stCondLst>
                </p:cTn>
                <p:tgtEl>
                  <p:spTgt spid="6"/>
                </p:tgtEl>
              </p:cMediaNode>
            </p:video>
            <p:video>
              <p:cMediaNode vol="80000">
                <p:cTn id="38" repeatCount="indefinite" fill="hold" display="0">
                  <p:stCondLst>
                    <p:cond delay="indefinite"/>
                  </p:stCondLst>
                </p:cTn>
                <p:tgtEl>
                  <p:spTgt spid="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69E7D09-2EF1-0613-6966-0B184FD0D2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FC9A50-48A4-E9A8-2149-CA228F844D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3" name="Google Shape;1179;p113">
            <a:extLst>
              <a:ext uri="{FF2B5EF4-FFF2-40B4-BE49-F238E27FC236}">
                <a16:creationId xmlns:a16="http://schemas.microsoft.com/office/drawing/2014/main" id="{6DBE1ACE-A378-5F76-9D87-FE68A8ED2AA0}"/>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Perspective-to-360° Image</a:t>
            </a:r>
            <a:endParaRPr lang="en-US" b="1" dirty="0">
              <a:solidFill>
                <a:schemeClr val="tx1"/>
              </a:solidFill>
              <a:latin typeface="+mj-lt"/>
            </a:endParaRPr>
          </a:p>
        </p:txBody>
      </p:sp>
      <p:pic>
        <p:nvPicPr>
          <p:cNvPr id="10" name="图片 9" descr="图表, 条形图&#10;&#10;AI 生成的内容可能不正确。">
            <a:extLst>
              <a:ext uri="{FF2B5EF4-FFF2-40B4-BE49-F238E27FC236}">
                <a16:creationId xmlns:a16="http://schemas.microsoft.com/office/drawing/2014/main" id="{37B1346C-8363-A81D-EC80-6CE3209731EE}"/>
              </a:ext>
            </a:extLst>
          </p:cNvPr>
          <p:cNvPicPr>
            <a:picLocks noChangeAspect="1"/>
          </p:cNvPicPr>
          <p:nvPr/>
        </p:nvPicPr>
        <p:blipFill>
          <a:blip r:embed="rId3"/>
          <a:stretch>
            <a:fillRect/>
          </a:stretch>
        </p:blipFill>
        <p:spPr>
          <a:xfrm>
            <a:off x="0" y="1136109"/>
            <a:ext cx="9144000" cy="3810000"/>
          </a:xfrm>
          <a:prstGeom prst="rect">
            <a:avLst/>
          </a:prstGeom>
        </p:spPr>
      </p:pic>
      <p:sp>
        <p:nvSpPr>
          <p:cNvPr id="11" name="Google Shape;898;p92">
            <a:extLst>
              <a:ext uri="{FF2B5EF4-FFF2-40B4-BE49-F238E27FC236}">
                <a16:creationId xmlns:a16="http://schemas.microsoft.com/office/drawing/2014/main" id="{04C295C0-0E4D-F594-D553-E24BC55DDD31}"/>
              </a:ext>
            </a:extLst>
          </p:cNvPr>
          <p:cNvSpPr txBox="1"/>
          <p:nvPr/>
        </p:nvSpPr>
        <p:spPr>
          <a:xfrm>
            <a:off x="647998" y="892575"/>
            <a:ext cx="7267047" cy="400110"/>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chemeClr val="tx1"/>
                </a:solidFill>
              </a:rPr>
              <a:t>FAED</a:t>
            </a:r>
            <a:r>
              <a:rPr lang="en-US" altLang="zh-CN" sz="1600" dirty="0">
                <a:solidFill>
                  <a:schemeClr val="tx1"/>
                </a:solidFill>
              </a:rPr>
              <a:t>: better panorama structure</a:t>
            </a:r>
          </a:p>
        </p:txBody>
      </p:sp>
      <p:sp>
        <p:nvSpPr>
          <p:cNvPr id="13" name="Google Shape;939;p95">
            <a:extLst>
              <a:ext uri="{FF2B5EF4-FFF2-40B4-BE49-F238E27FC236}">
                <a16:creationId xmlns:a16="http://schemas.microsoft.com/office/drawing/2014/main" id="{F830AA86-1E78-88D9-A003-9C8C789FB4DF}"/>
              </a:ext>
            </a:extLst>
          </p:cNvPr>
          <p:cNvSpPr/>
          <p:nvPr/>
        </p:nvSpPr>
        <p:spPr>
          <a:xfrm>
            <a:off x="619300" y="4902217"/>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err="1">
                <a:solidFill>
                  <a:srgbClr val="202124"/>
                </a:solidFill>
                <a:latin typeface="Google Sans Text"/>
                <a:ea typeface="Google Sans Text"/>
                <a:cs typeface="Google Sans Text"/>
                <a:sym typeface="Google Sans Text"/>
              </a:rPr>
              <a:t>Kalischek</a:t>
            </a:r>
            <a:r>
              <a:rPr lang="en-US" sz="700" dirty="0">
                <a:solidFill>
                  <a:srgbClr val="202124"/>
                </a:solidFill>
                <a:latin typeface="Google Sans Text"/>
                <a:ea typeface="Google Sans Text"/>
                <a:cs typeface="Google Sans Text"/>
                <a:sym typeface="Google Sans Text"/>
              </a:rPr>
              <a:t>, Nikolai, et al. "</a:t>
            </a:r>
            <a:r>
              <a:rPr lang="en-US" sz="700" dirty="0" err="1">
                <a:solidFill>
                  <a:srgbClr val="202124"/>
                </a:solidFill>
                <a:latin typeface="Google Sans Text"/>
                <a:ea typeface="Google Sans Text"/>
                <a:cs typeface="Google Sans Text"/>
                <a:sym typeface="Google Sans Text"/>
              </a:rPr>
              <a:t>CubeDiff</a:t>
            </a:r>
            <a:r>
              <a:rPr lang="en-US" sz="700" dirty="0">
                <a:solidFill>
                  <a:srgbClr val="202124"/>
                </a:solidFill>
                <a:latin typeface="Google Sans Text"/>
                <a:ea typeface="Google Sans Text"/>
                <a:cs typeface="Google Sans Text"/>
                <a:sym typeface="Google Sans Text"/>
              </a:rPr>
              <a:t>: Repurposing diffusion-based image models for panorama generation." ICLR. 2025.</a:t>
            </a:r>
          </a:p>
        </p:txBody>
      </p:sp>
    </p:spTree>
    <p:extLst>
      <p:ext uri="{BB962C8B-B14F-4D97-AF65-F5344CB8AC3E}">
        <p14:creationId xmlns:p14="http://schemas.microsoft.com/office/powerpoint/2010/main" val="260455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29511DB5-9B05-8A9B-11EF-281E6DB8499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DBA1A4-656E-FD83-2073-3AE4ECBC83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7" name="图片 6" descr="许多照片放在一起&#10;&#10;AI 生成的内容可能不正确。">
            <a:extLst>
              <a:ext uri="{FF2B5EF4-FFF2-40B4-BE49-F238E27FC236}">
                <a16:creationId xmlns:a16="http://schemas.microsoft.com/office/drawing/2014/main" id="{8554987C-19AF-4730-7E6B-27FE034D4B47}"/>
              </a:ext>
            </a:extLst>
          </p:cNvPr>
          <p:cNvPicPr>
            <a:picLocks noChangeAspect="1"/>
          </p:cNvPicPr>
          <p:nvPr/>
        </p:nvPicPr>
        <p:blipFill>
          <a:blip r:embed="rId3"/>
          <a:stretch>
            <a:fillRect/>
          </a:stretch>
        </p:blipFill>
        <p:spPr>
          <a:xfrm>
            <a:off x="0" y="124815"/>
            <a:ext cx="9144000" cy="4893869"/>
          </a:xfrm>
          <a:prstGeom prst="rect">
            <a:avLst/>
          </a:prstGeom>
        </p:spPr>
      </p:pic>
      <p:sp>
        <p:nvSpPr>
          <p:cNvPr id="8" name="矩形 7">
            <a:extLst>
              <a:ext uri="{FF2B5EF4-FFF2-40B4-BE49-F238E27FC236}">
                <a16:creationId xmlns:a16="http://schemas.microsoft.com/office/drawing/2014/main" id="{E790E587-A790-0B83-B954-EE397A3B85EB}"/>
              </a:ext>
            </a:extLst>
          </p:cNvPr>
          <p:cNvSpPr/>
          <p:nvPr/>
        </p:nvSpPr>
        <p:spPr>
          <a:xfrm>
            <a:off x="3233318" y="73152"/>
            <a:ext cx="2955341" cy="49836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4174E99-013A-3158-4131-DEF390A5511D}"/>
              </a:ext>
            </a:extLst>
          </p:cNvPr>
          <p:cNvSpPr/>
          <p:nvPr/>
        </p:nvSpPr>
        <p:spPr>
          <a:xfrm>
            <a:off x="6188659" y="86683"/>
            <a:ext cx="2955341" cy="49836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Google Shape;898;p92">
            <a:extLst>
              <a:ext uri="{FF2B5EF4-FFF2-40B4-BE49-F238E27FC236}">
                <a16:creationId xmlns:a16="http://schemas.microsoft.com/office/drawing/2014/main" id="{0FDDB3CC-E98D-1574-D65F-0CC8DE1683D6}"/>
              </a:ext>
            </a:extLst>
          </p:cNvPr>
          <p:cNvSpPr txBox="1"/>
          <p:nvPr/>
        </p:nvSpPr>
        <p:spPr>
          <a:xfrm rot="16200000">
            <a:off x="-970614" y="1132298"/>
            <a:ext cx="2384299"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err="1">
                <a:solidFill>
                  <a:schemeClr val="bg1"/>
                </a:solidFill>
                <a:latin typeface="+mj-lt"/>
              </a:rPr>
              <a:t>CubeDiff</a:t>
            </a:r>
            <a:endParaRPr lang="en-US" altLang="zh-CN" dirty="0">
              <a:solidFill>
                <a:schemeClr val="bg1"/>
              </a:solidFill>
            </a:endParaRPr>
          </a:p>
        </p:txBody>
      </p:sp>
      <p:sp>
        <p:nvSpPr>
          <p:cNvPr id="5" name="Google Shape;898;p92">
            <a:extLst>
              <a:ext uri="{FF2B5EF4-FFF2-40B4-BE49-F238E27FC236}">
                <a16:creationId xmlns:a16="http://schemas.microsoft.com/office/drawing/2014/main" id="{96EA6D03-F53A-99FF-651F-EA757351A1A6}"/>
              </a:ext>
            </a:extLst>
          </p:cNvPr>
          <p:cNvSpPr txBox="1"/>
          <p:nvPr/>
        </p:nvSpPr>
        <p:spPr>
          <a:xfrm rot="16200000">
            <a:off x="-974728" y="3637755"/>
            <a:ext cx="2392527"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b="1" dirty="0">
                <a:solidFill>
                  <a:schemeClr val="bg1"/>
                </a:solidFill>
                <a:latin typeface="+mj-lt"/>
              </a:rPr>
              <a:t>Ours</a:t>
            </a:r>
            <a:endParaRPr lang="en-US" altLang="zh-CN" b="1" dirty="0">
              <a:solidFill>
                <a:schemeClr val="bg1"/>
              </a:solidFill>
            </a:endParaRPr>
          </a:p>
        </p:txBody>
      </p:sp>
    </p:spTree>
    <p:extLst>
      <p:ext uri="{BB962C8B-B14F-4D97-AF65-F5344CB8AC3E}">
        <p14:creationId xmlns:p14="http://schemas.microsoft.com/office/powerpoint/2010/main" val="76079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D5FD19B3-B5A2-3345-244E-161D0891FBBF}"/>
            </a:ext>
          </a:extLst>
        </p:cNvPr>
        <p:cNvGrpSpPr/>
        <p:nvPr/>
      </p:nvGrpSpPr>
      <p:grpSpPr>
        <a:xfrm>
          <a:off x="0" y="0"/>
          <a:ext cx="0" cy="0"/>
          <a:chOff x="0" y="0"/>
          <a:chExt cx="0" cy="0"/>
        </a:xfrm>
      </p:grpSpPr>
      <p:pic>
        <p:nvPicPr>
          <p:cNvPr id="15" name="图片 14">
            <a:extLst>
              <a:ext uri="{FF2B5EF4-FFF2-40B4-BE49-F238E27FC236}">
                <a16:creationId xmlns:a16="http://schemas.microsoft.com/office/drawing/2014/main" id="{98DA4BA2-14C1-E96B-F5A3-8B495F2683C1}"/>
              </a:ext>
            </a:extLst>
          </p:cNvPr>
          <p:cNvPicPr>
            <a:picLocks noChangeAspect="1"/>
          </p:cNvPicPr>
          <p:nvPr/>
        </p:nvPicPr>
        <p:blipFill>
          <a:blip r:embed="rId3"/>
          <a:stretch>
            <a:fillRect/>
          </a:stretch>
        </p:blipFill>
        <p:spPr>
          <a:xfrm>
            <a:off x="65837" y="95555"/>
            <a:ext cx="4491549" cy="2245775"/>
          </a:xfrm>
          <a:prstGeom prst="rect">
            <a:avLst/>
          </a:prstGeom>
        </p:spPr>
      </p:pic>
      <p:pic>
        <p:nvPicPr>
          <p:cNvPr id="17" name="图片 16">
            <a:extLst>
              <a:ext uri="{FF2B5EF4-FFF2-40B4-BE49-F238E27FC236}">
                <a16:creationId xmlns:a16="http://schemas.microsoft.com/office/drawing/2014/main" id="{A15A2506-07EE-752D-6776-3DACA8C86F01}"/>
              </a:ext>
            </a:extLst>
          </p:cNvPr>
          <p:cNvPicPr>
            <a:picLocks noChangeAspect="1"/>
          </p:cNvPicPr>
          <p:nvPr/>
        </p:nvPicPr>
        <p:blipFill>
          <a:blip r:embed="rId4"/>
          <a:stretch>
            <a:fillRect/>
          </a:stretch>
        </p:blipFill>
        <p:spPr>
          <a:xfrm>
            <a:off x="65837" y="2366926"/>
            <a:ext cx="4491549" cy="883937"/>
          </a:xfrm>
          <a:prstGeom prst="rect">
            <a:avLst/>
          </a:prstGeom>
        </p:spPr>
      </p:pic>
      <p:pic>
        <p:nvPicPr>
          <p:cNvPr id="19" name="图片 18">
            <a:extLst>
              <a:ext uri="{FF2B5EF4-FFF2-40B4-BE49-F238E27FC236}">
                <a16:creationId xmlns:a16="http://schemas.microsoft.com/office/drawing/2014/main" id="{7C03F281-589C-E4B3-DE77-D21C584F827A}"/>
              </a:ext>
            </a:extLst>
          </p:cNvPr>
          <p:cNvPicPr>
            <a:picLocks noChangeAspect="1"/>
          </p:cNvPicPr>
          <p:nvPr/>
        </p:nvPicPr>
        <p:blipFill>
          <a:blip r:embed="rId5"/>
          <a:stretch>
            <a:fillRect/>
          </a:stretch>
        </p:blipFill>
        <p:spPr>
          <a:xfrm>
            <a:off x="4593945" y="95555"/>
            <a:ext cx="4491549" cy="2245775"/>
          </a:xfrm>
          <a:prstGeom prst="rect">
            <a:avLst/>
          </a:prstGeom>
        </p:spPr>
      </p:pic>
      <p:pic>
        <p:nvPicPr>
          <p:cNvPr id="21" name="图片 20">
            <a:extLst>
              <a:ext uri="{FF2B5EF4-FFF2-40B4-BE49-F238E27FC236}">
                <a16:creationId xmlns:a16="http://schemas.microsoft.com/office/drawing/2014/main" id="{7C8EF96B-5B44-10EB-BFF1-5C322C3D3ABD}"/>
              </a:ext>
            </a:extLst>
          </p:cNvPr>
          <p:cNvPicPr>
            <a:picLocks noChangeAspect="1"/>
          </p:cNvPicPr>
          <p:nvPr/>
        </p:nvPicPr>
        <p:blipFill>
          <a:blip r:embed="rId6"/>
          <a:stretch>
            <a:fillRect/>
          </a:stretch>
        </p:blipFill>
        <p:spPr>
          <a:xfrm>
            <a:off x="4593945" y="2366926"/>
            <a:ext cx="4491549" cy="883937"/>
          </a:xfrm>
          <a:prstGeom prst="rect">
            <a:avLst/>
          </a:prstGeom>
        </p:spPr>
      </p:pic>
      <p:pic>
        <p:nvPicPr>
          <p:cNvPr id="23" name="图片 22" descr="海上的风景&#10;&#10;AI 生成的内容可能不正确。">
            <a:extLst>
              <a:ext uri="{FF2B5EF4-FFF2-40B4-BE49-F238E27FC236}">
                <a16:creationId xmlns:a16="http://schemas.microsoft.com/office/drawing/2014/main" id="{19024A67-C87F-940F-3E19-4BBDC80AB215}"/>
              </a:ext>
            </a:extLst>
          </p:cNvPr>
          <p:cNvPicPr>
            <a:picLocks noChangeAspect="1"/>
          </p:cNvPicPr>
          <p:nvPr/>
        </p:nvPicPr>
        <p:blipFill>
          <a:blip r:embed="rId7"/>
          <a:stretch>
            <a:fillRect/>
          </a:stretch>
        </p:blipFill>
        <p:spPr>
          <a:xfrm>
            <a:off x="65836" y="3343879"/>
            <a:ext cx="2990046" cy="1627200"/>
          </a:xfrm>
          <a:prstGeom prst="rect">
            <a:avLst/>
          </a:prstGeom>
        </p:spPr>
      </p:pic>
      <p:pic>
        <p:nvPicPr>
          <p:cNvPr id="25" name="图片 24">
            <a:extLst>
              <a:ext uri="{FF2B5EF4-FFF2-40B4-BE49-F238E27FC236}">
                <a16:creationId xmlns:a16="http://schemas.microsoft.com/office/drawing/2014/main" id="{1D162A13-3B3E-F0AB-6950-8ECFECDAE86A}"/>
              </a:ext>
            </a:extLst>
          </p:cNvPr>
          <p:cNvPicPr>
            <a:picLocks noChangeAspect="1"/>
          </p:cNvPicPr>
          <p:nvPr/>
        </p:nvPicPr>
        <p:blipFill>
          <a:blip r:embed="rId8"/>
          <a:stretch>
            <a:fillRect/>
          </a:stretch>
        </p:blipFill>
        <p:spPr>
          <a:xfrm>
            <a:off x="3087614" y="3343879"/>
            <a:ext cx="2990046" cy="1627200"/>
          </a:xfrm>
          <a:prstGeom prst="rect">
            <a:avLst/>
          </a:prstGeom>
        </p:spPr>
      </p:pic>
      <p:pic>
        <p:nvPicPr>
          <p:cNvPr id="27" name="图片 26" descr="图片包含 室内, 桌子, 建筑, 壁炉&#10;&#10;AI 生成的内容可能不正确。">
            <a:extLst>
              <a:ext uri="{FF2B5EF4-FFF2-40B4-BE49-F238E27FC236}">
                <a16:creationId xmlns:a16="http://schemas.microsoft.com/office/drawing/2014/main" id="{FE14BEDB-3B54-580D-10FF-DC61BBB5084C}"/>
              </a:ext>
            </a:extLst>
          </p:cNvPr>
          <p:cNvPicPr>
            <a:picLocks noChangeAspect="1"/>
          </p:cNvPicPr>
          <p:nvPr/>
        </p:nvPicPr>
        <p:blipFill>
          <a:blip r:embed="rId9"/>
          <a:stretch>
            <a:fillRect/>
          </a:stretch>
        </p:blipFill>
        <p:spPr>
          <a:xfrm>
            <a:off x="6102062" y="3343879"/>
            <a:ext cx="2990046" cy="1627200"/>
          </a:xfrm>
          <a:prstGeom prst="rect">
            <a:avLst/>
          </a:prstGeom>
        </p:spPr>
      </p:pic>
      <p:sp>
        <p:nvSpPr>
          <p:cNvPr id="28" name="矩形 27">
            <a:extLst>
              <a:ext uri="{FF2B5EF4-FFF2-40B4-BE49-F238E27FC236}">
                <a16:creationId xmlns:a16="http://schemas.microsoft.com/office/drawing/2014/main" id="{B9CE13A7-FE38-5BFE-B270-FDC145F70C77}"/>
              </a:ext>
            </a:extLst>
          </p:cNvPr>
          <p:cNvSpPr/>
          <p:nvPr/>
        </p:nvSpPr>
        <p:spPr>
          <a:xfrm>
            <a:off x="51892" y="3276459"/>
            <a:ext cx="9092108" cy="177148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311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74">
          <a:extLst>
            <a:ext uri="{FF2B5EF4-FFF2-40B4-BE49-F238E27FC236}">
              <a16:creationId xmlns:a16="http://schemas.microsoft.com/office/drawing/2014/main" id="{C57A6BA8-F037-461D-0C90-E36B4CD8B2F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50F252-A198-2305-999E-EF26E67DD2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Google Shape;1179;p113">
            <a:extLst>
              <a:ext uri="{FF2B5EF4-FFF2-40B4-BE49-F238E27FC236}">
                <a16:creationId xmlns:a16="http://schemas.microsoft.com/office/drawing/2014/main" id="{2BB27FCE-DAA9-A8FB-56D6-4482A7ECD4C5}"/>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Perspective-to-360° Image</a:t>
            </a:r>
            <a:endParaRPr lang="en-US" b="1" dirty="0">
              <a:solidFill>
                <a:schemeClr val="tx1"/>
              </a:solidFill>
              <a:latin typeface="+mj-lt"/>
            </a:endParaRPr>
          </a:p>
        </p:txBody>
      </p:sp>
      <p:sp>
        <p:nvSpPr>
          <p:cNvPr id="11" name="Google Shape;898;p92">
            <a:extLst>
              <a:ext uri="{FF2B5EF4-FFF2-40B4-BE49-F238E27FC236}">
                <a16:creationId xmlns:a16="http://schemas.microsoft.com/office/drawing/2014/main" id="{B563E552-C16F-D053-3FEF-A745989FEFB8}"/>
              </a:ext>
            </a:extLst>
          </p:cNvPr>
          <p:cNvSpPr txBox="1"/>
          <p:nvPr/>
        </p:nvSpPr>
        <p:spPr>
          <a:xfrm>
            <a:off x="647998" y="892575"/>
            <a:ext cx="7267047" cy="400110"/>
          </a:xfrm>
          <a:prstGeom prst="rect">
            <a:avLst/>
          </a:prstGeom>
          <a:noFill/>
          <a:ln>
            <a:noFill/>
          </a:ln>
        </p:spPr>
        <p:txBody>
          <a:bodyPr spcFirstLastPara="1" wrap="square" lIns="0" tIns="0" rIns="0" bIns="0" anchor="t" anchorCtr="0">
            <a:spAutoFit/>
          </a:bodyPr>
          <a:lstStyle/>
          <a:p>
            <a:pPr>
              <a:spcAft>
                <a:spcPts val="1200"/>
              </a:spcAft>
            </a:pPr>
            <a:r>
              <a:rPr lang="en-US" altLang="zh-CN" sz="1600" dirty="0">
                <a:solidFill>
                  <a:schemeClr val="tx1"/>
                </a:solidFill>
              </a:rPr>
              <a:t>How accurate is our estimated camera metadata?</a:t>
            </a:r>
          </a:p>
        </p:txBody>
      </p:sp>
      <p:pic>
        <p:nvPicPr>
          <p:cNvPr id="5" name="图片 4" descr="表格&#10;&#10;AI 生成的内容可能不正确。">
            <a:extLst>
              <a:ext uri="{FF2B5EF4-FFF2-40B4-BE49-F238E27FC236}">
                <a16:creationId xmlns:a16="http://schemas.microsoft.com/office/drawing/2014/main" id="{8FF83006-BB5E-4BC1-131F-EC48D0AD2CED}"/>
              </a:ext>
            </a:extLst>
          </p:cNvPr>
          <p:cNvPicPr>
            <a:picLocks noChangeAspect="1"/>
          </p:cNvPicPr>
          <p:nvPr/>
        </p:nvPicPr>
        <p:blipFill>
          <a:blip r:embed="rId3"/>
          <a:stretch>
            <a:fillRect/>
          </a:stretch>
        </p:blipFill>
        <p:spPr>
          <a:xfrm>
            <a:off x="647998" y="1292685"/>
            <a:ext cx="7857679" cy="3699039"/>
          </a:xfrm>
          <a:prstGeom prst="rect">
            <a:avLst/>
          </a:prstGeom>
        </p:spPr>
      </p:pic>
    </p:spTree>
    <p:extLst>
      <p:ext uri="{BB962C8B-B14F-4D97-AF65-F5344CB8AC3E}">
        <p14:creationId xmlns:p14="http://schemas.microsoft.com/office/powerpoint/2010/main" val="2867394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DF3736FD-1C01-8F1D-2F2D-B5005236EC99}"/>
            </a:ext>
          </a:extLst>
        </p:cNvPr>
        <p:cNvGrpSpPr/>
        <p:nvPr/>
      </p:nvGrpSpPr>
      <p:grpSpPr>
        <a:xfrm>
          <a:off x="0" y="0"/>
          <a:ext cx="0" cy="0"/>
          <a:chOff x="0" y="0"/>
          <a:chExt cx="0" cy="0"/>
        </a:xfrm>
      </p:grpSpPr>
      <p:pic>
        <p:nvPicPr>
          <p:cNvPr id="5" name="图片 4" descr="水中的倒影&#10;&#10;AI 生成的内容可能不正确。">
            <a:extLst>
              <a:ext uri="{FF2B5EF4-FFF2-40B4-BE49-F238E27FC236}">
                <a16:creationId xmlns:a16="http://schemas.microsoft.com/office/drawing/2014/main" id="{CED5A98D-E09A-1AA1-4A87-CF10F1E939AD}"/>
              </a:ext>
            </a:extLst>
          </p:cNvPr>
          <p:cNvPicPr preferRelativeResize="0">
            <a:picLocks/>
          </p:cNvPicPr>
          <p:nvPr/>
        </p:nvPicPr>
        <p:blipFill>
          <a:blip r:embed="rId3"/>
          <a:stretch>
            <a:fillRect/>
          </a:stretch>
        </p:blipFill>
        <p:spPr>
          <a:xfrm>
            <a:off x="45403" y="2586741"/>
            <a:ext cx="4489555" cy="2529635"/>
          </a:xfrm>
          <a:prstGeom prst="rect">
            <a:avLst/>
          </a:prstGeom>
        </p:spPr>
      </p:pic>
      <p:pic>
        <p:nvPicPr>
          <p:cNvPr id="8" name="图片 7" descr="水中的倒影&#10;&#10;AI 生成的内容可能不正确。">
            <a:extLst>
              <a:ext uri="{FF2B5EF4-FFF2-40B4-BE49-F238E27FC236}">
                <a16:creationId xmlns:a16="http://schemas.microsoft.com/office/drawing/2014/main" id="{7EBF169D-7466-30EB-17F3-DE4710281DC6}"/>
              </a:ext>
            </a:extLst>
          </p:cNvPr>
          <p:cNvPicPr preferRelativeResize="0">
            <a:picLocks/>
          </p:cNvPicPr>
          <p:nvPr/>
        </p:nvPicPr>
        <p:blipFill>
          <a:blip r:embed="rId4"/>
          <a:stretch>
            <a:fillRect/>
          </a:stretch>
        </p:blipFill>
        <p:spPr>
          <a:xfrm>
            <a:off x="45403" y="29447"/>
            <a:ext cx="4489555" cy="2529635"/>
          </a:xfrm>
          <a:prstGeom prst="rect">
            <a:avLst/>
          </a:prstGeom>
        </p:spPr>
      </p:pic>
      <p:pic>
        <p:nvPicPr>
          <p:cNvPr id="10" name="图片 9" descr="图片包含 游戏机&#10;&#10;AI 生成的内容可能不正确。">
            <a:extLst>
              <a:ext uri="{FF2B5EF4-FFF2-40B4-BE49-F238E27FC236}">
                <a16:creationId xmlns:a16="http://schemas.microsoft.com/office/drawing/2014/main" id="{ACA8C329-5637-38B3-01F5-C96621CFFDD0}"/>
              </a:ext>
            </a:extLst>
          </p:cNvPr>
          <p:cNvPicPr preferRelativeResize="0">
            <a:picLocks/>
          </p:cNvPicPr>
          <p:nvPr/>
        </p:nvPicPr>
        <p:blipFill>
          <a:blip r:embed="rId5"/>
          <a:stretch>
            <a:fillRect/>
          </a:stretch>
        </p:blipFill>
        <p:spPr>
          <a:xfrm>
            <a:off x="4609044" y="29446"/>
            <a:ext cx="4489555" cy="2529635"/>
          </a:xfrm>
          <a:prstGeom prst="rect">
            <a:avLst/>
          </a:prstGeom>
        </p:spPr>
      </p:pic>
      <p:pic>
        <p:nvPicPr>
          <p:cNvPr id="12" name="图片 11" descr="图片包含 游戏机, 桌子, 华美&#10;&#10;AI 生成的内容可能不正确。">
            <a:extLst>
              <a:ext uri="{FF2B5EF4-FFF2-40B4-BE49-F238E27FC236}">
                <a16:creationId xmlns:a16="http://schemas.microsoft.com/office/drawing/2014/main" id="{CFA158F6-1EE0-D0FE-69CA-48C97E6B7FAC}"/>
              </a:ext>
            </a:extLst>
          </p:cNvPr>
          <p:cNvPicPr preferRelativeResize="0">
            <a:picLocks/>
          </p:cNvPicPr>
          <p:nvPr/>
        </p:nvPicPr>
        <p:blipFill>
          <a:blip r:embed="rId6"/>
          <a:stretch>
            <a:fillRect/>
          </a:stretch>
        </p:blipFill>
        <p:spPr>
          <a:xfrm>
            <a:off x="4609044" y="2586740"/>
            <a:ext cx="4489555" cy="2529635"/>
          </a:xfrm>
          <a:prstGeom prst="rect">
            <a:avLst/>
          </a:prstGeom>
        </p:spPr>
      </p:pic>
    </p:spTree>
    <p:extLst>
      <p:ext uri="{BB962C8B-B14F-4D97-AF65-F5344CB8AC3E}">
        <p14:creationId xmlns:p14="http://schemas.microsoft.com/office/powerpoint/2010/main" val="110007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8D1D593-B0E2-784B-B239-2F8D3FF0560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D7E5BE-0176-1FA4-AA68-E3DFE117B4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3" name="Google Shape;1179;p113">
            <a:extLst>
              <a:ext uri="{FF2B5EF4-FFF2-40B4-BE49-F238E27FC236}">
                <a16:creationId xmlns:a16="http://schemas.microsoft.com/office/drawing/2014/main" id="{7614D4D0-56F8-E003-78C7-F45D71FF8E45}"/>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Perspective-to-360° Video</a:t>
            </a:r>
            <a:endParaRPr lang="en-US" b="1" dirty="0">
              <a:solidFill>
                <a:schemeClr val="tx1"/>
              </a:solidFill>
              <a:latin typeface="+mj-lt"/>
            </a:endParaRPr>
          </a:p>
        </p:txBody>
      </p:sp>
      <p:sp>
        <p:nvSpPr>
          <p:cNvPr id="7" name="Google Shape;898;p92">
            <a:extLst>
              <a:ext uri="{FF2B5EF4-FFF2-40B4-BE49-F238E27FC236}">
                <a16:creationId xmlns:a16="http://schemas.microsoft.com/office/drawing/2014/main" id="{236DAEA2-F13F-87DD-F2D8-7CE694D5C2C2}"/>
              </a:ext>
            </a:extLst>
          </p:cNvPr>
          <p:cNvSpPr txBox="1"/>
          <p:nvPr/>
        </p:nvSpPr>
        <p:spPr>
          <a:xfrm>
            <a:off x="647998" y="892575"/>
            <a:ext cx="7267047" cy="400110"/>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chemeClr val="tx1"/>
                </a:solidFill>
              </a:rPr>
              <a:t>LPIPS</a:t>
            </a:r>
            <a:r>
              <a:rPr lang="en-US" altLang="zh-CN" sz="1600" dirty="0">
                <a:solidFill>
                  <a:schemeClr val="tx1"/>
                </a:solidFill>
              </a:rPr>
              <a:t>: better input preservation even without camera metadata!</a:t>
            </a:r>
          </a:p>
        </p:txBody>
      </p:sp>
      <p:pic>
        <p:nvPicPr>
          <p:cNvPr id="11" name="图片 10" descr="图表, 条形图&#10;&#10;AI 生成的内容可能不正确。">
            <a:extLst>
              <a:ext uri="{FF2B5EF4-FFF2-40B4-BE49-F238E27FC236}">
                <a16:creationId xmlns:a16="http://schemas.microsoft.com/office/drawing/2014/main" id="{E9ED705F-43C1-80C8-6320-08EAD3FE5866}"/>
              </a:ext>
            </a:extLst>
          </p:cNvPr>
          <p:cNvPicPr>
            <a:picLocks noChangeAspect="1"/>
          </p:cNvPicPr>
          <p:nvPr/>
        </p:nvPicPr>
        <p:blipFill>
          <a:blip r:embed="rId3"/>
          <a:stretch>
            <a:fillRect/>
          </a:stretch>
        </p:blipFill>
        <p:spPr>
          <a:xfrm>
            <a:off x="0" y="1137600"/>
            <a:ext cx="9144000" cy="3868615"/>
          </a:xfrm>
          <a:prstGeom prst="rect">
            <a:avLst/>
          </a:prstGeom>
        </p:spPr>
      </p:pic>
      <p:sp>
        <p:nvSpPr>
          <p:cNvPr id="12" name="Google Shape;939;p95">
            <a:extLst>
              <a:ext uri="{FF2B5EF4-FFF2-40B4-BE49-F238E27FC236}">
                <a16:creationId xmlns:a16="http://schemas.microsoft.com/office/drawing/2014/main" id="{AFBE3A41-B78A-3724-95B6-BCCD33232E6D}"/>
              </a:ext>
            </a:extLst>
          </p:cNvPr>
          <p:cNvSpPr/>
          <p:nvPr/>
        </p:nvSpPr>
        <p:spPr>
          <a:xfrm>
            <a:off x="619300" y="4902217"/>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a:solidFill>
                  <a:srgbClr val="202124"/>
                </a:solidFill>
                <a:latin typeface="Google Sans Text"/>
                <a:ea typeface="Google Sans Text"/>
                <a:cs typeface="Google Sans Text"/>
                <a:sym typeface="Google Sans Text"/>
              </a:rPr>
              <a:t>Fang, </a:t>
            </a:r>
            <a:r>
              <a:rPr lang="en-US" sz="700" dirty="0" err="1">
                <a:solidFill>
                  <a:srgbClr val="202124"/>
                </a:solidFill>
                <a:latin typeface="Google Sans Text"/>
                <a:ea typeface="Google Sans Text"/>
                <a:cs typeface="Google Sans Text"/>
                <a:sym typeface="Google Sans Text"/>
              </a:rPr>
              <a:t>Zixun</a:t>
            </a:r>
            <a:r>
              <a:rPr lang="en-US" sz="700" dirty="0">
                <a:solidFill>
                  <a:srgbClr val="202124"/>
                </a:solidFill>
                <a:latin typeface="Google Sans Text"/>
                <a:ea typeface="Google Sans Text"/>
                <a:cs typeface="Google Sans Text"/>
                <a:sym typeface="Google Sans Text"/>
              </a:rPr>
              <a:t>, et al. "Panoramic Video Generation with Pretrained Diffusion Models." </a:t>
            </a:r>
            <a:r>
              <a:rPr lang="en-US" sz="700" dirty="0" err="1">
                <a:solidFill>
                  <a:srgbClr val="202124"/>
                </a:solidFill>
                <a:latin typeface="Google Sans Text"/>
                <a:ea typeface="Google Sans Text"/>
                <a:cs typeface="Google Sans Text"/>
                <a:sym typeface="Google Sans Text"/>
              </a:rPr>
              <a:t>NeurIPS</a:t>
            </a:r>
            <a:r>
              <a:rPr lang="en-US" sz="700" dirty="0">
                <a:solidFill>
                  <a:srgbClr val="202124"/>
                </a:solidFill>
                <a:latin typeface="Google Sans Text"/>
                <a:ea typeface="Google Sans Text"/>
                <a:cs typeface="Google Sans Text"/>
                <a:sym typeface="Google Sans Text"/>
              </a:rPr>
              <a:t>. 2025.</a:t>
            </a:r>
          </a:p>
        </p:txBody>
      </p:sp>
    </p:spTree>
    <p:extLst>
      <p:ext uri="{BB962C8B-B14F-4D97-AF65-F5344CB8AC3E}">
        <p14:creationId xmlns:p14="http://schemas.microsoft.com/office/powerpoint/2010/main" val="388405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4FEACC5-4346-4950-05C8-E2A8629A43F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05912ED-E703-DE7C-9A61-B2507DAC0F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 name="Google Shape;1179;p113">
            <a:extLst>
              <a:ext uri="{FF2B5EF4-FFF2-40B4-BE49-F238E27FC236}">
                <a16:creationId xmlns:a16="http://schemas.microsoft.com/office/drawing/2014/main" id="{194A38CC-3021-1C55-3056-AC2844680A28}"/>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Properties of ERP</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C828D0DA-3783-AF71-8159-8F52A932253C}"/>
              </a:ext>
            </a:extLst>
          </p:cNvPr>
          <p:cNvSpPr txBox="1"/>
          <p:nvPr/>
        </p:nvSpPr>
        <p:spPr>
          <a:xfrm>
            <a:off x="647999" y="892575"/>
            <a:ext cx="6375536" cy="400110"/>
          </a:xfrm>
          <a:prstGeom prst="rect">
            <a:avLst/>
          </a:prstGeom>
          <a:noFill/>
          <a:ln>
            <a:noFill/>
          </a:ln>
        </p:spPr>
        <p:txBody>
          <a:bodyPr spcFirstLastPara="1" wrap="square" lIns="0" tIns="0" rIns="0" bIns="0" anchor="t" anchorCtr="0">
            <a:spAutoFit/>
          </a:bodyPr>
          <a:lstStyle/>
          <a:p>
            <a:pPr marL="285750" indent="-285750">
              <a:spcAft>
                <a:spcPts val="1200"/>
              </a:spcAft>
              <a:buFont typeface="Arial" panose="020B0604020202020204" pitchFamily="34" charset="0"/>
              <a:buChar char="•"/>
            </a:pPr>
            <a:r>
              <a:rPr lang="en-US" altLang="zh-CN" sz="1600" dirty="0">
                <a:solidFill>
                  <a:schemeClr val="tx1"/>
                </a:solidFill>
                <a:latin typeface="+mj-lt"/>
              </a:rPr>
              <a:t>Small distortion near equator, large distortion around poles</a:t>
            </a:r>
          </a:p>
        </p:txBody>
      </p:sp>
      <p:sp>
        <p:nvSpPr>
          <p:cNvPr id="6" name="Google Shape;939;p95">
            <a:extLst>
              <a:ext uri="{FF2B5EF4-FFF2-40B4-BE49-F238E27FC236}">
                <a16:creationId xmlns:a16="http://schemas.microsoft.com/office/drawing/2014/main" id="{E2F3AB03-BC08-AABC-467C-F0E087D79455}"/>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US" sz="700" dirty="0">
                <a:solidFill>
                  <a:srgbClr val="202124"/>
                </a:solidFill>
                <a:latin typeface="Google Sans Text"/>
                <a:ea typeface="Google Sans Text"/>
                <a:cs typeface="Google Sans Text"/>
                <a:sym typeface="Google Sans Text"/>
                <a:hlinkClick r:id="rId3"/>
              </a:rPr>
              <a:t>https://en.wikipedia.org/wiki/Equirectangular_projection</a:t>
            </a:r>
            <a:endParaRPr sz="700" dirty="0">
              <a:solidFill>
                <a:srgbClr val="202124"/>
              </a:solidFill>
              <a:latin typeface="Google Sans Text"/>
              <a:ea typeface="Google Sans Text"/>
              <a:cs typeface="Google Sans Text"/>
              <a:sym typeface="Google Sans Text"/>
            </a:endParaRPr>
          </a:p>
        </p:txBody>
      </p:sp>
      <p:pic>
        <p:nvPicPr>
          <p:cNvPr id="11" name="Picture 4" descr="undefined">
            <a:extLst>
              <a:ext uri="{FF2B5EF4-FFF2-40B4-BE49-F238E27FC236}">
                <a16:creationId xmlns:a16="http://schemas.microsoft.com/office/drawing/2014/main" id="{D9434D09-C47E-9B68-16D5-7D73133C6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050" y="1963888"/>
            <a:ext cx="4701286" cy="26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133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A7DB51F8-D04A-CD8B-48F4-A7B898371EC9}"/>
            </a:ext>
          </a:extLst>
        </p:cNvPr>
        <p:cNvGrpSpPr/>
        <p:nvPr/>
      </p:nvGrpSpPr>
      <p:grpSpPr>
        <a:xfrm>
          <a:off x="0" y="0"/>
          <a:ext cx="0" cy="0"/>
          <a:chOff x="0" y="0"/>
          <a:chExt cx="0" cy="0"/>
        </a:xfrm>
      </p:grpSpPr>
      <p:pic>
        <p:nvPicPr>
          <p:cNvPr id="4" name="ytb_ours_34">
            <a:hlinkClick r:id="" action="ppaction://media"/>
            <a:extLst>
              <a:ext uri="{FF2B5EF4-FFF2-40B4-BE49-F238E27FC236}">
                <a16:creationId xmlns:a16="http://schemas.microsoft.com/office/drawing/2014/main" id="{63C08C4E-03CA-CE20-4374-32B4B44847C1}"/>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5319972" y="1002150"/>
            <a:ext cx="3785016" cy="2009988"/>
          </a:xfrm>
          <a:prstGeom prst="rect">
            <a:avLst/>
          </a:prstGeom>
        </p:spPr>
      </p:pic>
      <p:pic>
        <p:nvPicPr>
          <p:cNvPr id="5" name="ytb_viewpoint_34">
            <a:hlinkClick r:id="" action="ppaction://media"/>
            <a:extLst>
              <a:ext uri="{FF2B5EF4-FFF2-40B4-BE49-F238E27FC236}">
                <a16:creationId xmlns:a16="http://schemas.microsoft.com/office/drawing/2014/main" id="{A2DFDD0C-802D-262D-9C4F-F3CD50D47BF2}"/>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1469036" y="1002150"/>
            <a:ext cx="3785016" cy="2009988"/>
          </a:xfrm>
          <a:prstGeom prst="rect">
            <a:avLst/>
          </a:prstGeom>
        </p:spPr>
      </p:pic>
      <p:pic>
        <p:nvPicPr>
          <p:cNvPr id="8" name="ytb_input_34">
            <a:hlinkClick r:id="" action="ppaction://media"/>
            <a:extLst>
              <a:ext uri="{FF2B5EF4-FFF2-40B4-BE49-F238E27FC236}">
                <a16:creationId xmlns:a16="http://schemas.microsoft.com/office/drawing/2014/main" id="{75EFD72B-19C3-52ED-0D4D-4D82E3F858F7}"/>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78048" y="1239616"/>
            <a:ext cx="1325068" cy="1325068"/>
          </a:xfrm>
          <a:prstGeom prst="rect">
            <a:avLst/>
          </a:prstGeom>
        </p:spPr>
      </p:pic>
      <p:sp>
        <p:nvSpPr>
          <p:cNvPr id="9" name="Google Shape;898;p92">
            <a:extLst>
              <a:ext uri="{FF2B5EF4-FFF2-40B4-BE49-F238E27FC236}">
                <a16:creationId xmlns:a16="http://schemas.microsoft.com/office/drawing/2014/main" id="{B0A825BE-C253-68F0-249D-5CFC6A99CC7C}"/>
              </a:ext>
            </a:extLst>
          </p:cNvPr>
          <p:cNvSpPr txBox="1"/>
          <p:nvPr/>
        </p:nvSpPr>
        <p:spPr>
          <a:xfrm>
            <a:off x="78049" y="747270"/>
            <a:ext cx="1325068"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bg1"/>
                </a:solidFill>
                <a:latin typeface="+mj-lt"/>
              </a:rPr>
              <a:t>Input</a:t>
            </a:r>
            <a:endParaRPr lang="en-US" altLang="zh-CN" dirty="0">
              <a:solidFill>
                <a:schemeClr val="bg1"/>
              </a:solidFill>
            </a:endParaRPr>
          </a:p>
        </p:txBody>
      </p:sp>
      <p:sp>
        <p:nvSpPr>
          <p:cNvPr id="10" name="Google Shape;898;p92">
            <a:extLst>
              <a:ext uri="{FF2B5EF4-FFF2-40B4-BE49-F238E27FC236}">
                <a16:creationId xmlns:a16="http://schemas.microsoft.com/office/drawing/2014/main" id="{B01E31BE-BA87-5AC0-C103-51294133FA7B}"/>
              </a:ext>
            </a:extLst>
          </p:cNvPr>
          <p:cNvSpPr txBox="1"/>
          <p:nvPr/>
        </p:nvSpPr>
        <p:spPr>
          <a:xfrm>
            <a:off x="1469036" y="747270"/>
            <a:ext cx="3785016"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err="1">
                <a:solidFill>
                  <a:schemeClr val="bg1"/>
                </a:solidFill>
                <a:latin typeface="+mj-lt"/>
              </a:rPr>
              <a:t>ViewPoint</a:t>
            </a:r>
            <a:endParaRPr lang="en-US" altLang="zh-CN" dirty="0">
              <a:solidFill>
                <a:schemeClr val="bg1"/>
              </a:solidFill>
            </a:endParaRPr>
          </a:p>
        </p:txBody>
      </p:sp>
      <p:sp>
        <p:nvSpPr>
          <p:cNvPr id="11" name="Google Shape;898;p92">
            <a:extLst>
              <a:ext uri="{FF2B5EF4-FFF2-40B4-BE49-F238E27FC236}">
                <a16:creationId xmlns:a16="http://schemas.microsoft.com/office/drawing/2014/main" id="{4C322B8E-45FF-9465-BF46-FA5952D4FC5E}"/>
              </a:ext>
            </a:extLst>
          </p:cNvPr>
          <p:cNvSpPr txBox="1"/>
          <p:nvPr/>
        </p:nvSpPr>
        <p:spPr>
          <a:xfrm>
            <a:off x="5319969" y="747270"/>
            <a:ext cx="3785016"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b="1" dirty="0">
                <a:solidFill>
                  <a:schemeClr val="bg1"/>
                </a:solidFill>
                <a:latin typeface="+mj-lt"/>
              </a:rPr>
              <a:t>Ours</a:t>
            </a:r>
            <a:endParaRPr lang="en-US" altLang="zh-CN" b="1" dirty="0">
              <a:solidFill>
                <a:schemeClr val="bg1"/>
              </a:solidFill>
            </a:endParaRPr>
          </a:p>
        </p:txBody>
      </p:sp>
      <p:pic>
        <p:nvPicPr>
          <p:cNvPr id="12" name="ytb_viewpoint_84">
            <a:hlinkClick r:id="" action="ppaction://media"/>
            <a:extLst>
              <a:ext uri="{FF2B5EF4-FFF2-40B4-BE49-F238E27FC236}">
                <a16:creationId xmlns:a16="http://schemas.microsoft.com/office/drawing/2014/main" id="{38BF2296-1EB3-5377-B9BD-F0253A37A80C}"/>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1469036" y="3053113"/>
            <a:ext cx="3785016" cy="2008800"/>
          </a:xfrm>
          <a:prstGeom prst="rect">
            <a:avLst/>
          </a:prstGeom>
        </p:spPr>
      </p:pic>
      <p:pic>
        <p:nvPicPr>
          <p:cNvPr id="13" name="ytb_ours_84">
            <a:hlinkClick r:id="" action="ppaction://media"/>
            <a:extLst>
              <a:ext uri="{FF2B5EF4-FFF2-40B4-BE49-F238E27FC236}">
                <a16:creationId xmlns:a16="http://schemas.microsoft.com/office/drawing/2014/main" id="{C23840DF-EA21-C5B0-96D2-5E5F6BC4293D}"/>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5319970" y="3053113"/>
            <a:ext cx="3785017" cy="2008800"/>
          </a:xfrm>
          <a:prstGeom prst="rect">
            <a:avLst/>
          </a:prstGeom>
        </p:spPr>
      </p:pic>
      <p:pic>
        <p:nvPicPr>
          <p:cNvPr id="14" name="ytb_input_84">
            <a:hlinkClick r:id="" action="ppaction://media"/>
            <a:extLst>
              <a:ext uri="{FF2B5EF4-FFF2-40B4-BE49-F238E27FC236}">
                <a16:creationId xmlns:a16="http://schemas.microsoft.com/office/drawing/2014/main" id="{BBB69E1A-8ADC-F2CF-ABC1-2B840BA24EA4}"/>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78316" y="3395113"/>
            <a:ext cx="1324800" cy="1324800"/>
          </a:xfrm>
          <a:prstGeom prst="rect">
            <a:avLst/>
          </a:prstGeom>
        </p:spPr>
      </p:pic>
      <p:sp>
        <p:nvSpPr>
          <p:cNvPr id="16" name="Google Shape;1179;p113">
            <a:extLst>
              <a:ext uri="{FF2B5EF4-FFF2-40B4-BE49-F238E27FC236}">
                <a16:creationId xmlns:a16="http://schemas.microsoft.com/office/drawing/2014/main" id="{597875B7-6F9E-B123-B650-18C62D95999D}"/>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Perspective-to-360° Video</a:t>
            </a:r>
            <a:endParaRPr lang="en-US" b="1" dirty="0">
              <a:solidFill>
                <a:schemeClr val="bg1"/>
              </a:solidFill>
              <a:latin typeface="+mj-lt"/>
            </a:endParaRPr>
          </a:p>
        </p:txBody>
      </p:sp>
    </p:spTree>
    <p:extLst>
      <p:ext uri="{BB962C8B-B14F-4D97-AF65-F5344CB8AC3E}">
        <p14:creationId xmlns:p14="http://schemas.microsoft.com/office/powerpoint/2010/main" val="91708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4"/>
                                        </p:tgtEl>
                                      </p:cBhvr>
                                    </p:cmd>
                                  </p:childTnLst>
                                </p:cTn>
                              </p:par>
                              <p:par>
                                <p:cTn id="7" presetID="1" presetClass="mediacall" presetSubtype="0" fill="hold" nodeType="withEffect">
                                  <p:stCondLst>
                                    <p:cond delay="0"/>
                                  </p:stCondLst>
                                  <p:childTnLst>
                                    <p:cmd type="call" cmd="playFrom(0.0)">
                                      <p:cBhvr>
                                        <p:cTn id="8" dur="3063" fill="hold"/>
                                        <p:tgtEl>
                                          <p:spTgt spid="5"/>
                                        </p:tgtEl>
                                      </p:cBhvr>
                                    </p:cmd>
                                  </p:childTnLst>
                                </p:cTn>
                              </p:par>
                              <p:par>
                                <p:cTn id="9" presetID="1" presetClass="mediacall" presetSubtype="0" fill="hold" nodeType="withEffect">
                                  <p:stCondLst>
                                    <p:cond delay="0"/>
                                  </p:stCondLst>
                                  <p:childTnLst>
                                    <p:cmd type="call" cmd="playFrom(0.0)">
                                      <p:cBhvr>
                                        <p:cTn id="10" dur="5063"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5063" fill="hold"/>
                                        <p:tgtEl>
                                          <p:spTgt spid="14"/>
                                        </p:tgtEl>
                                      </p:cBhvr>
                                    </p:cmd>
                                  </p:childTnLst>
                                </p:cTn>
                              </p:par>
                              <p:par>
                                <p:cTn id="21" presetID="1" presetClass="mediacall" presetSubtype="0" fill="hold" nodeType="withEffect">
                                  <p:stCondLst>
                                    <p:cond delay="0"/>
                                  </p:stCondLst>
                                  <p:childTnLst>
                                    <p:cmd type="call" cmd="playFrom(0.0)">
                                      <p:cBhvr>
                                        <p:cTn id="22" dur="3063" fill="hold"/>
                                        <p:tgtEl>
                                          <p:spTgt spid="12"/>
                                        </p:tgtEl>
                                      </p:cBhvr>
                                    </p:cmd>
                                  </p:childTnLst>
                                </p:cTn>
                              </p:par>
                              <p:par>
                                <p:cTn id="23" presetID="1" presetClass="mediacall" presetSubtype="0" fill="hold" nodeType="withEffect">
                                  <p:stCondLst>
                                    <p:cond delay="0"/>
                                  </p:stCondLst>
                                  <p:childTnLst>
                                    <p:cmd type="call" cmd="playFrom(0.0)">
                                      <p:cBhvr>
                                        <p:cTn id="24" dur="506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repeatCount="indefinite"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repeatCount="indefinite" fill="hold" display="0">
                  <p:stCondLst>
                    <p:cond delay="indefinite"/>
                  </p:stCondLst>
                </p:cTn>
                <p:tgtEl>
                  <p:spTgt spid="5"/>
                </p:tgtEl>
              </p:cMediaNode>
            </p:video>
            <p:seq concurrent="1" nextAc="seek">
              <p:cTn id="32" restart="whenNotActive" fill="hold" evtFilter="cancelBubble" nodeType="interactiveSeq">
                <p:stCondLst>
                  <p:cond evt="onClick" delay="0">
                    <p:tgtEl>
                      <p:spTgt spid="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5"/>
                                        </p:tgtEl>
                                      </p:cBhvr>
                                    </p:cmd>
                                  </p:childTnLst>
                                </p:cTn>
                              </p:par>
                            </p:childTnLst>
                          </p:cTn>
                        </p:par>
                      </p:childTnLst>
                    </p:cTn>
                  </p:par>
                </p:childTnLst>
              </p:cTn>
              <p:nextCondLst>
                <p:cond evt="onClick" delay="0">
                  <p:tgtEl>
                    <p:spTgt spid="5"/>
                  </p:tgtEl>
                </p:cond>
              </p:nextCondLst>
            </p:seq>
            <p:video>
              <p:cMediaNode vol="80000">
                <p:cTn id="37" repeatCount="indefinite" fill="hold" display="0">
                  <p:stCondLst>
                    <p:cond delay="indefinite"/>
                  </p:stCondLst>
                </p:cTn>
                <p:tgtEl>
                  <p:spTgt spid="8"/>
                </p:tgtEl>
              </p:cMediaNode>
            </p:video>
            <p:seq concurrent="1" nextAc="seek">
              <p:cTn id="38" restart="whenNotActive" fill="hold" evtFilter="cancelBubble" nodeType="interactiveSeq">
                <p:stCondLst>
                  <p:cond evt="onClick" delay="0">
                    <p:tgtEl>
                      <p:spTgt spid="8"/>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withEffect">
                                  <p:stCondLst>
                                    <p:cond delay="0"/>
                                  </p:stCondLst>
                                  <p:childTnLst>
                                    <p:cmd type="call" cmd="togglePause">
                                      <p:cBhvr>
                                        <p:cTn id="42" dur="1" fill="hold"/>
                                        <p:tgtEl>
                                          <p:spTgt spid="8"/>
                                        </p:tgtEl>
                                      </p:cBhvr>
                                    </p:cmd>
                                  </p:childTnLst>
                                </p:cTn>
                              </p:par>
                            </p:childTnLst>
                          </p:cTn>
                        </p:par>
                      </p:childTnLst>
                    </p:cTn>
                  </p:par>
                </p:childTnLst>
              </p:cTn>
              <p:nextCondLst>
                <p:cond evt="onClick" delay="0">
                  <p:tgtEl>
                    <p:spTgt spid="8"/>
                  </p:tgtEl>
                </p:cond>
              </p:nextCondLst>
            </p:seq>
            <p:video>
              <p:cMediaNode vol="80000">
                <p:cTn id="43" repeatCount="indefinite" fill="hold" display="0">
                  <p:stCondLst>
                    <p:cond delay="indefinite"/>
                  </p:stCondLst>
                </p:cTn>
                <p:tgtEl>
                  <p:spTgt spid="12"/>
                </p:tgtEl>
              </p:cMediaNode>
            </p:video>
            <p:video>
              <p:cMediaNode vol="80000">
                <p:cTn id="44" repeatCount="indefinite" fill="hold" display="0">
                  <p:stCondLst>
                    <p:cond delay="indefinite"/>
                  </p:stCondLst>
                </p:cTn>
                <p:tgtEl>
                  <p:spTgt spid="13"/>
                </p:tgtEl>
              </p:cMediaNode>
            </p:video>
            <p:video>
              <p:cMediaNode vol="80000">
                <p:cTn id="45" repeatCount="indefinite" fill="hold" display="0">
                  <p:stCondLst>
                    <p:cond delay="indefinite"/>
                  </p:stCondLst>
                </p:cTn>
                <p:tgtEl>
                  <p:spTgt spid="1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210D7FDA-E44D-B437-B58D-21F0F0D16F51}"/>
            </a:ext>
          </a:extLst>
        </p:cNvPr>
        <p:cNvGrpSpPr/>
        <p:nvPr/>
      </p:nvGrpSpPr>
      <p:grpSpPr>
        <a:xfrm>
          <a:off x="0" y="0"/>
          <a:ext cx="0" cy="0"/>
          <a:chOff x="0" y="0"/>
          <a:chExt cx="0" cy="0"/>
        </a:xfrm>
      </p:grpSpPr>
      <p:pic>
        <p:nvPicPr>
          <p:cNvPr id="15" name="customv1_ours_40_pers">
            <a:hlinkClick r:id="" action="ppaction://media"/>
            <a:extLst>
              <a:ext uri="{FF2B5EF4-FFF2-40B4-BE49-F238E27FC236}">
                <a16:creationId xmlns:a16="http://schemas.microsoft.com/office/drawing/2014/main" id="{76E7C236-B846-C192-6BE1-7D511644C72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9998" y="1671750"/>
            <a:ext cx="1800000" cy="1800000"/>
          </a:xfrm>
          <a:prstGeom prst="rect">
            <a:avLst/>
          </a:prstGeom>
        </p:spPr>
      </p:pic>
      <p:pic>
        <p:nvPicPr>
          <p:cNvPr id="17" name="customv1_ours_40">
            <a:hlinkClick r:id="" action="ppaction://media"/>
            <a:extLst>
              <a:ext uri="{FF2B5EF4-FFF2-40B4-BE49-F238E27FC236}">
                <a16:creationId xmlns:a16="http://schemas.microsoft.com/office/drawing/2014/main" id="{95CD513D-45EC-0ACD-DD8B-BD3FADC93D5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84756" y="991938"/>
            <a:ext cx="6319246" cy="3159623"/>
          </a:xfrm>
          <a:prstGeom prst="rect">
            <a:avLst/>
          </a:prstGeom>
        </p:spPr>
      </p:pic>
      <p:sp>
        <p:nvSpPr>
          <p:cNvPr id="2" name="灯片编号占位符 1">
            <a:extLst>
              <a:ext uri="{FF2B5EF4-FFF2-40B4-BE49-F238E27FC236}">
                <a16:creationId xmlns:a16="http://schemas.microsoft.com/office/drawing/2014/main" id="{01527BEA-B0D1-A07F-8381-EE8CF19AB67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3" name="Google Shape;1179;p113">
            <a:extLst>
              <a:ext uri="{FF2B5EF4-FFF2-40B4-BE49-F238E27FC236}">
                <a16:creationId xmlns:a16="http://schemas.microsoft.com/office/drawing/2014/main" id="{8EC68161-DD75-CFE2-1F05-3D6F2B321CC2}"/>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Perspective-to-360° Video</a:t>
            </a:r>
            <a:endParaRPr lang="en-US" b="1" dirty="0">
              <a:solidFill>
                <a:schemeClr val="bg1"/>
              </a:solidFill>
              <a:latin typeface="+mj-lt"/>
            </a:endParaRPr>
          </a:p>
        </p:txBody>
      </p:sp>
      <p:sp>
        <p:nvSpPr>
          <p:cNvPr id="4" name="Google Shape;898;p92">
            <a:extLst>
              <a:ext uri="{FF2B5EF4-FFF2-40B4-BE49-F238E27FC236}">
                <a16:creationId xmlns:a16="http://schemas.microsoft.com/office/drawing/2014/main" id="{B7687907-81BF-F075-553F-F60F74FB3DCA}"/>
              </a:ext>
            </a:extLst>
          </p:cNvPr>
          <p:cNvSpPr txBox="1"/>
          <p:nvPr/>
        </p:nvSpPr>
        <p:spPr>
          <a:xfrm>
            <a:off x="6497464" y="324231"/>
            <a:ext cx="2745618" cy="523220"/>
          </a:xfrm>
          <a:prstGeom prst="rect">
            <a:avLst/>
          </a:prstGeom>
          <a:noFill/>
          <a:ln>
            <a:noFill/>
          </a:ln>
        </p:spPr>
        <p:txBody>
          <a:bodyPr spcFirstLastPara="1" wrap="square" lIns="0" tIns="0" rIns="0" bIns="0" anchor="t" anchorCtr="0">
            <a:spAutoFit/>
          </a:bodyPr>
          <a:lstStyle/>
          <a:p>
            <a:pPr algn="ctr">
              <a:lnSpc>
                <a:spcPct val="50000"/>
              </a:lnSpc>
              <a:spcAft>
                <a:spcPts val="1200"/>
              </a:spcAft>
            </a:pPr>
            <a:r>
              <a:rPr lang="en-US" altLang="zh-CN" dirty="0">
                <a:solidFill>
                  <a:schemeClr val="bg1"/>
                </a:solidFill>
                <a:latin typeface="+mj-lt"/>
                <a:hlinkClick r:id="rId9">
                  <a:extLst>
                    <a:ext uri="{A12FA001-AC4F-418D-AE19-62706E023703}">
                      <ahyp:hlinkClr xmlns:ahyp="http://schemas.microsoft.com/office/drawing/2018/hyperlinkcolor" val="tx"/>
                    </a:ext>
                  </a:extLst>
                </a:hlinkClick>
              </a:rPr>
              <a:t>Interactive 360 viewer:</a:t>
            </a:r>
            <a:endParaRPr lang="en-US" altLang="zh-CN" dirty="0">
              <a:solidFill>
                <a:schemeClr val="bg1"/>
              </a:solidFill>
              <a:latin typeface="+mj-lt"/>
            </a:endParaRPr>
          </a:p>
          <a:p>
            <a:pPr algn="ctr">
              <a:lnSpc>
                <a:spcPct val="50000"/>
              </a:lnSpc>
              <a:spcAft>
                <a:spcPts val="1200"/>
              </a:spcAft>
            </a:pPr>
            <a:r>
              <a:rPr lang="en-US" altLang="zh-CN" dirty="0">
                <a:solidFill>
                  <a:schemeClr val="bg1"/>
                </a:solidFill>
                <a:latin typeface="+mj-lt"/>
                <a:hlinkClick r:id="rId9">
                  <a:extLst>
                    <a:ext uri="{A12FA001-AC4F-418D-AE19-62706E023703}">
                      <ahyp:hlinkClr xmlns:ahyp="http://schemas.microsoft.com/office/drawing/2018/hyperlinkcolor" val="tx"/>
                    </a:ext>
                  </a:extLst>
                </a:hlinkClick>
              </a:rPr>
              <a:t>https://360anything.github.io/</a:t>
            </a:r>
            <a:endParaRPr lang="en-US" altLang="zh-CN" dirty="0">
              <a:solidFill>
                <a:schemeClr val="bg1"/>
              </a:solidFill>
            </a:endParaRPr>
          </a:p>
        </p:txBody>
      </p:sp>
    </p:spTree>
    <p:extLst>
      <p:ext uri="{BB962C8B-B14F-4D97-AF65-F5344CB8AC3E}">
        <p14:creationId xmlns:p14="http://schemas.microsoft.com/office/powerpoint/2010/main" val="311893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15"/>
                                        </p:tgtEl>
                                      </p:cBhvr>
                                    </p:cmd>
                                  </p:childTnLst>
                                </p:cTn>
                              </p:par>
                              <p:par>
                                <p:cTn id="7" presetID="1" presetClass="mediacall" presetSubtype="0" fill="hold" nodeType="withEffect">
                                  <p:stCondLst>
                                    <p:cond delay="0"/>
                                  </p:stCondLst>
                                  <p:childTnLst>
                                    <p:cmd type="call" cmd="playFrom(0.0)">
                                      <p:cBhvr>
                                        <p:cTn id="8" dur="506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display="0">
                  <p:stCondLst>
                    <p:cond delay="indefinite"/>
                  </p:stCondLst>
                </p:cTn>
                <p:tgtEl>
                  <p:spTgt spid="15"/>
                </p:tgtEl>
              </p:cMediaNode>
            </p:video>
            <p:video>
              <p:cMediaNode vol="80000">
                <p:cTn id="10" repeatCount="indefinite" display="0">
                  <p:stCondLst>
                    <p:cond delay="indefinite"/>
                  </p:stCondLst>
                </p:cTn>
                <p:tgtEl>
                  <p:spTgt spid="1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15D97715-F745-D24E-1EC4-C9A628085266}"/>
            </a:ext>
          </a:extLst>
        </p:cNvPr>
        <p:cNvGrpSpPr/>
        <p:nvPr/>
      </p:nvGrpSpPr>
      <p:grpSpPr>
        <a:xfrm>
          <a:off x="0" y="0"/>
          <a:ext cx="0" cy="0"/>
          <a:chOff x="0" y="0"/>
          <a:chExt cx="0" cy="0"/>
        </a:xfrm>
      </p:grpSpPr>
      <p:pic>
        <p:nvPicPr>
          <p:cNvPr id="3" name="customv1_ours_33_pers">
            <a:hlinkClick r:id="" action="ppaction://media"/>
            <a:extLst>
              <a:ext uri="{FF2B5EF4-FFF2-40B4-BE49-F238E27FC236}">
                <a16:creationId xmlns:a16="http://schemas.microsoft.com/office/drawing/2014/main" id="{F3D380E9-2090-7C57-D60E-B8AAD93B898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9998" y="1671750"/>
            <a:ext cx="1800000" cy="1800000"/>
          </a:xfrm>
          <a:prstGeom prst="rect">
            <a:avLst/>
          </a:prstGeom>
        </p:spPr>
      </p:pic>
      <p:pic>
        <p:nvPicPr>
          <p:cNvPr id="6" name="customv1_ours_33">
            <a:hlinkClick r:id="" action="ppaction://media"/>
            <a:extLst>
              <a:ext uri="{FF2B5EF4-FFF2-40B4-BE49-F238E27FC236}">
                <a16:creationId xmlns:a16="http://schemas.microsoft.com/office/drawing/2014/main" id="{4EBF696E-5A1C-75EE-83F1-75390CA8DF2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82402" y="991938"/>
            <a:ext cx="6321600" cy="3160800"/>
          </a:xfrm>
          <a:prstGeom prst="rect">
            <a:avLst/>
          </a:prstGeom>
        </p:spPr>
      </p:pic>
      <p:sp>
        <p:nvSpPr>
          <p:cNvPr id="2" name="灯片编号占位符 1">
            <a:extLst>
              <a:ext uri="{FF2B5EF4-FFF2-40B4-BE49-F238E27FC236}">
                <a16:creationId xmlns:a16="http://schemas.microsoft.com/office/drawing/2014/main" id="{CB93CE4E-694F-9329-0D48-C2C0FDC84F2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4" name="Google Shape;1179;p113">
            <a:extLst>
              <a:ext uri="{FF2B5EF4-FFF2-40B4-BE49-F238E27FC236}">
                <a16:creationId xmlns:a16="http://schemas.microsoft.com/office/drawing/2014/main" id="{99AD2F47-70C8-1A1B-8B73-3A375737A66F}"/>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Perspective-to-360° Video</a:t>
            </a:r>
            <a:endParaRPr lang="en-US" b="1" dirty="0">
              <a:solidFill>
                <a:schemeClr val="bg1"/>
              </a:solidFill>
              <a:latin typeface="+mj-lt"/>
            </a:endParaRPr>
          </a:p>
        </p:txBody>
      </p:sp>
    </p:spTree>
    <p:extLst>
      <p:ext uri="{BB962C8B-B14F-4D97-AF65-F5344CB8AC3E}">
        <p14:creationId xmlns:p14="http://schemas.microsoft.com/office/powerpoint/2010/main" val="148300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3"/>
                                        </p:tgtEl>
                                      </p:cBhvr>
                                    </p:cmd>
                                  </p:childTnLst>
                                </p:cTn>
                              </p:par>
                              <p:par>
                                <p:cTn id="7" presetID="1" presetClass="mediacall" presetSubtype="0" fill="hold" nodeType="withEffect">
                                  <p:stCondLst>
                                    <p:cond delay="0"/>
                                  </p:stCondLst>
                                  <p:childTnLst>
                                    <p:cmd type="call" cmd="playFrom(0.0)">
                                      <p:cBhvr>
                                        <p:cTn id="8" dur="50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repeatCount="indefinite"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repeatCount="indefinite" fill="hold" display="0">
                  <p:stCondLst>
                    <p:cond delay="indefinite"/>
                  </p:stCondLst>
                </p:cTn>
                <p:tgtEl>
                  <p:spTgt spid="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F828AA04-67DC-6C27-B994-D8C711CD12E7}"/>
            </a:ext>
          </a:extLst>
        </p:cNvPr>
        <p:cNvGrpSpPr/>
        <p:nvPr/>
      </p:nvGrpSpPr>
      <p:grpSpPr>
        <a:xfrm>
          <a:off x="0" y="0"/>
          <a:ext cx="0" cy="0"/>
          <a:chOff x="0" y="0"/>
          <a:chExt cx="0" cy="0"/>
        </a:xfrm>
      </p:grpSpPr>
      <p:pic>
        <p:nvPicPr>
          <p:cNvPr id="4" name="customv1_ours_54_pers">
            <a:hlinkClick r:id="" action="ppaction://media"/>
            <a:extLst>
              <a:ext uri="{FF2B5EF4-FFF2-40B4-BE49-F238E27FC236}">
                <a16:creationId xmlns:a16="http://schemas.microsoft.com/office/drawing/2014/main" id="{070EFA34-BE7E-7FC0-4D26-B3043D2DFDE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9998" y="1671750"/>
            <a:ext cx="1800000" cy="1800000"/>
          </a:xfrm>
          <a:prstGeom prst="rect">
            <a:avLst/>
          </a:prstGeom>
        </p:spPr>
      </p:pic>
      <p:pic>
        <p:nvPicPr>
          <p:cNvPr id="7" name="customv1_ours_54">
            <a:hlinkClick r:id="" action="ppaction://media"/>
            <a:extLst>
              <a:ext uri="{FF2B5EF4-FFF2-40B4-BE49-F238E27FC236}">
                <a16:creationId xmlns:a16="http://schemas.microsoft.com/office/drawing/2014/main" id="{FEA4F18E-1DA2-A58A-218C-9CD1D815B9C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82402" y="990762"/>
            <a:ext cx="6321600" cy="3160800"/>
          </a:xfrm>
          <a:prstGeom prst="rect">
            <a:avLst/>
          </a:prstGeom>
        </p:spPr>
      </p:pic>
      <p:sp>
        <p:nvSpPr>
          <p:cNvPr id="2" name="灯片编号占位符 1">
            <a:extLst>
              <a:ext uri="{FF2B5EF4-FFF2-40B4-BE49-F238E27FC236}">
                <a16:creationId xmlns:a16="http://schemas.microsoft.com/office/drawing/2014/main" id="{25548105-3194-1260-1794-BDB1A84CE77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3" name="Google Shape;1179;p113">
            <a:extLst>
              <a:ext uri="{FF2B5EF4-FFF2-40B4-BE49-F238E27FC236}">
                <a16:creationId xmlns:a16="http://schemas.microsoft.com/office/drawing/2014/main" id="{BAB41260-CCC2-9C74-FAE7-48496E8F72BC}"/>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Perspective-to-360° Video</a:t>
            </a:r>
            <a:endParaRPr lang="en-US" b="1" dirty="0">
              <a:solidFill>
                <a:schemeClr val="bg1"/>
              </a:solidFill>
              <a:latin typeface="+mj-lt"/>
            </a:endParaRPr>
          </a:p>
        </p:txBody>
      </p:sp>
    </p:spTree>
    <p:extLst>
      <p:ext uri="{BB962C8B-B14F-4D97-AF65-F5344CB8AC3E}">
        <p14:creationId xmlns:p14="http://schemas.microsoft.com/office/powerpoint/2010/main" val="354764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4"/>
                                        </p:tgtEl>
                                      </p:cBhvr>
                                    </p:cmd>
                                  </p:childTnLst>
                                </p:cTn>
                              </p:par>
                              <p:par>
                                <p:cTn id="7" presetID="1" presetClass="mediacall" presetSubtype="0" fill="hold" nodeType="withEffect">
                                  <p:stCondLst>
                                    <p:cond delay="0"/>
                                  </p:stCondLst>
                                  <p:childTnLst>
                                    <p:cmd type="call" cmd="playFrom(0.0)">
                                      <p:cBhvr>
                                        <p:cTn id="8" dur="50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repeatCount="indefinite"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video>
              <p:cMediaNode vol="80000">
                <p:cTn id="20" repeatCount="indefinite" fill="hold" display="0">
                  <p:stCondLst>
                    <p:cond delay="indefinite"/>
                  </p:stCondLst>
                </p:cTn>
                <p:tgtEl>
                  <p:spTgt spid="7"/>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B2EF750F-5A44-F55A-FE9E-E3A76448EFC3}"/>
            </a:ext>
          </a:extLst>
        </p:cNvPr>
        <p:cNvGrpSpPr/>
        <p:nvPr/>
      </p:nvGrpSpPr>
      <p:grpSpPr>
        <a:xfrm>
          <a:off x="0" y="0"/>
          <a:ext cx="0" cy="0"/>
          <a:chOff x="0" y="0"/>
          <a:chExt cx="0" cy="0"/>
        </a:xfrm>
      </p:grpSpPr>
      <p:pic>
        <p:nvPicPr>
          <p:cNvPr id="4" name="customv1_ours_54_pers">
            <a:hlinkClick r:id="" action="ppaction://media"/>
            <a:extLst>
              <a:ext uri="{FF2B5EF4-FFF2-40B4-BE49-F238E27FC236}">
                <a16:creationId xmlns:a16="http://schemas.microsoft.com/office/drawing/2014/main" id="{D1E1B514-5B55-4291-C1ED-0918A7CF442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9998" y="1671750"/>
            <a:ext cx="1800000" cy="1800000"/>
          </a:xfrm>
          <a:prstGeom prst="rect">
            <a:avLst/>
          </a:prstGeom>
        </p:spPr>
      </p:pic>
      <p:sp>
        <p:nvSpPr>
          <p:cNvPr id="2" name="灯片编号占位符 1">
            <a:extLst>
              <a:ext uri="{FF2B5EF4-FFF2-40B4-BE49-F238E27FC236}">
                <a16:creationId xmlns:a16="http://schemas.microsoft.com/office/drawing/2014/main" id="{68E8F5CB-5D4C-DFE5-AEAC-361F2B5B32B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3" name="Google Shape;1179;p113">
            <a:extLst>
              <a:ext uri="{FF2B5EF4-FFF2-40B4-BE49-F238E27FC236}">
                <a16:creationId xmlns:a16="http://schemas.microsoft.com/office/drawing/2014/main" id="{FC1C3DD6-62D0-F4C6-5A1E-4996B71072A5}"/>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Perspective-to-360° Video</a:t>
            </a:r>
            <a:endParaRPr lang="en-US" b="1" dirty="0">
              <a:solidFill>
                <a:schemeClr val="bg1"/>
              </a:solidFill>
              <a:latin typeface="+mj-lt"/>
            </a:endParaRPr>
          </a:p>
        </p:txBody>
      </p:sp>
      <p:pic>
        <p:nvPicPr>
          <p:cNvPr id="6" name="customv1_ours_54_seed2">
            <a:hlinkClick r:id="" action="ppaction://media"/>
            <a:extLst>
              <a:ext uri="{FF2B5EF4-FFF2-40B4-BE49-F238E27FC236}">
                <a16:creationId xmlns:a16="http://schemas.microsoft.com/office/drawing/2014/main" id="{06691382-6F10-3CA9-2BA3-F5B63991A6E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82402" y="990762"/>
            <a:ext cx="6321600" cy="3160800"/>
          </a:xfrm>
          <a:prstGeom prst="rect">
            <a:avLst/>
          </a:prstGeom>
        </p:spPr>
      </p:pic>
    </p:spTree>
    <p:extLst>
      <p:ext uri="{BB962C8B-B14F-4D97-AF65-F5344CB8AC3E}">
        <p14:creationId xmlns:p14="http://schemas.microsoft.com/office/powerpoint/2010/main" val="47985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4"/>
                                        </p:tgtEl>
                                      </p:cBhvr>
                                    </p:cmd>
                                  </p:childTnLst>
                                </p:cTn>
                              </p:par>
                              <p:par>
                                <p:cTn id="7" presetID="1" presetClass="mediacall" presetSubtype="0" fill="hold" nodeType="withEffect">
                                  <p:stCondLst>
                                    <p:cond delay="0"/>
                                  </p:stCondLst>
                                  <p:childTnLst>
                                    <p:cmd type="call" cmd="playFrom(0.0)">
                                      <p:cBhvr>
                                        <p:cTn id="8" dur="50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repeatCount="indefinite"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repeatCount="indefinite" fill="hold" display="0">
                  <p:stCondLst>
                    <p:cond delay="indefinite"/>
                  </p:stCondLst>
                </p:cTn>
                <p:tgtEl>
                  <p:spTgt spid="6"/>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1B2C9FD1-5F0D-DA4E-A232-36E888E85FFF}"/>
            </a:ext>
          </a:extLst>
        </p:cNvPr>
        <p:cNvGrpSpPr/>
        <p:nvPr/>
      </p:nvGrpSpPr>
      <p:grpSpPr>
        <a:xfrm>
          <a:off x="0" y="0"/>
          <a:ext cx="0" cy="0"/>
          <a:chOff x="0" y="0"/>
          <a:chExt cx="0" cy="0"/>
        </a:xfrm>
      </p:grpSpPr>
      <p:pic>
        <p:nvPicPr>
          <p:cNvPr id="5" name="customv1_ours_45_pers">
            <a:hlinkClick r:id="" action="ppaction://media"/>
            <a:extLst>
              <a:ext uri="{FF2B5EF4-FFF2-40B4-BE49-F238E27FC236}">
                <a16:creationId xmlns:a16="http://schemas.microsoft.com/office/drawing/2014/main" id="{FBC52CA2-886C-D1A0-FBAB-B80286A6D54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9998" y="1671162"/>
            <a:ext cx="1800000" cy="1800000"/>
          </a:xfrm>
          <a:prstGeom prst="rect">
            <a:avLst/>
          </a:prstGeom>
        </p:spPr>
      </p:pic>
      <p:pic>
        <p:nvPicPr>
          <p:cNvPr id="6" name="customv1_ours_45_pano">
            <a:hlinkClick r:id="" action="ppaction://media"/>
            <a:extLst>
              <a:ext uri="{FF2B5EF4-FFF2-40B4-BE49-F238E27FC236}">
                <a16:creationId xmlns:a16="http://schemas.microsoft.com/office/drawing/2014/main" id="{62E5E8E5-A92B-C083-4AF2-5AB2683CDF8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82402" y="990762"/>
            <a:ext cx="6321600" cy="3160800"/>
          </a:xfrm>
          <a:prstGeom prst="rect">
            <a:avLst/>
          </a:prstGeom>
        </p:spPr>
      </p:pic>
      <p:sp>
        <p:nvSpPr>
          <p:cNvPr id="2" name="灯片编号占位符 1">
            <a:extLst>
              <a:ext uri="{FF2B5EF4-FFF2-40B4-BE49-F238E27FC236}">
                <a16:creationId xmlns:a16="http://schemas.microsoft.com/office/drawing/2014/main" id="{307F3CB6-A5A2-1021-AB64-C0F63C5F5EF0}"/>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3" name="Google Shape;1179;p113">
            <a:extLst>
              <a:ext uri="{FF2B5EF4-FFF2-40B4-BE49-F238E27FC236}">
                <a16:creationId xmlns:a16="http://schemas.microsoft.com/office/drawing/2014/main" id="{126AC132-E502-5CEF-D2F0-B0761C7E2755}"/>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Perspective-to-360° Video</a:t>
            </a:r>
            <a:endParaRPr lang="en-US" b="1" dirty="0">
              <a:solidFill>
                <a:schemeClr val="bg1"/>
              </a:solidFill>
              <a:latin typeface="+mj-lt"/>
            </a:endParaRPr>
          </a:p>
        </p:txBody>
      </p:sp>
    </p:spTree>
    <p:extLst>
      <p:ext uri="{BB962C8B-B14F-4D97-AF65-F5344CB8AC3E}">
        <p14:creationId xmlns:p14="http://schemas.microsoft.com/office/powerpoint/2010/main" val="53256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5"/>
                                        </p:tgtEl>
                                      </p:cBhvr>
                                    </p:cmd>
                                  </p:childTnLst>
                                </p:cTn>
                              </p:par>
                              <p:par>
                                <p:cTn id="7" presetID="1" presetClass="mediacall" presetSubtype="0" fill="hold" nodeType="withEffect">
                                  <p:stCondLst>
                                    <p:cond delay="0"/>
                                  </p:stCondLst>
                                  <p:childTnLst>
                                    <p:cmd type="call" cmd="playFrom(0.0)">
                                      <p:cBhvr>
                                        <p:cTn id="8" dur="50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vol="80000">
                <p:cTn id="19" repeatCount="indefinite" fill="hold" display="0">
                  <p:stCondLst>
                    <p:cond delay="indefinite"/>
                  </p:stCondLst>
                </p:cTn>
                <p:tgtEl>
                  <p:spTgt spid="5"/>
                </p:tgtEl>
              </p:cMediaNode>
            </p:video>
            <p:video>
              <p:cMediaNode vol="80000">
                <p:cTn id="20" repeatCount="indefinite" fill="hold" display="0">
                  <p:stCondLst>
                    <p:cond delay="indefinite"/>
                  </p:stCondLst>
                </p:cTn>
                <p:tgtEl>
                  <p:spTgt spid="6"/>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A1024556-7BCC-62F0-FDDC-C63BE90D225E}"/>
            </a:ext>
          </a:extLst>
        </p:cNvPr>
        <p:cNvGrpSpPr/>
        <p:nvPr/>
      </p:nvGrpSpPr>
      <p:grpSpPr>
        <a:xfrm>
          <a:off x="0" y="0"/>
          <a:ext cx="0" cy="0"/>
          <a:chOff x="0" y="0"/>
          <a:chExt cx="0" cy="0"/>
        </a:xfrm>
      </p:grpSpPr>
      <p:pic>
        <p:nvPicPr>
          <p:cNvPr id="4" name="customv1_ours_52_pers">
            <a:hlinkClick r:id="" action="ppaction://media"/>
            <a:extLst>
              <a:ext uri="{FF2B5EF4-FFF2-40B4-BE49-F238E27FC236}">
                <a16:creationId xmlns:a16="http://schemas.microsoft.com/office/drawing/2014/main" id="{DC862401-A8EA-3C77-03C8-50967A017B3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9998" y="1671162"/>
            <a:ext cx="1800000" cy="1800000"/>
          </a:xfrm>
          <a:prstGeom prst="rect">
            <a:avLst/>
          </a:prstGeom>
        </p:spPr>
      </p:pic>
      <p:pic>
        <p:nvPicPr>
          <p:cNvPr id="5" name="customv1_ours_52_pano">
            <a:hlinkClick r:id="" action="ppaction://media"/>
            <a:extLst>
              <a:ext uri="{FF2B5EF4-FFF2-40B4-BE49-F238E27FC236}">
                <a16:creationId xmlns:a16="http://schemas.microsoft.com/office/drawing/2014/main" id="{8C1BDD83-743F-CC48-4678-B9D708C20C9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82402" y="990762"/>
            <a:ext cx="6321600" cy="3160800"/>
          </a:xfrm>
          <a:prstGeom prst="rect">
            <a:avLst/>
          </a:prstGeom>
        </p:spPr>
      </p:pic>
      <p:sp>
        <p:nvSpPr>
          <p:cNvPr id="2" name="灯片编号占位符 1">
            <a:extLst>
              <a:ext uri="{FF2B5EF4-FFF2-40B4-BE49-F238E27FC236}">
                <a16:creationId xmlns:a16="http://schemas.microsoft.com/office/drawing/2014/main" id="{CBF32F91-D19E-5E4B-8DE7-901E1187F77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3" name="Google Shape;1179;p113">
            <a:extLst>
              <a:ext uri="{FF2B5EF4-FFF2-40B4-BE49-F238E27FC236}">
                <a16:creationId xmlns:a16="http://schemas.microsoft.com/office/drawing/2014/main" id="{03D6FCA0-4E8C-289A-46B2-7E8438BAAE10}"/>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Perspective-to-360° Video</a:t>
            </a:r>
            <a:endParaRPr lang="en-US" b="1" dirty="0">
              <a:solidFill>
                <a:schemeClr val="bg1"/>
              </a:solidFill>
              <a:latin typeface="+mj-lt"/>
            </a:endParaRPr>
          </a:p>
        </p:txBody>
      </p:sp>
    </p:spTree>
    <p:extLst>
      <p:ext uri="{BB962C8B-B14F-4D97-AF65-F5344CB8AC3E}">
        <p14:creationId xmlns:p14="http://schemas.microsoft.com/office/powerpoint/2010/main" val="82500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4"/>
                                        </p:tgtEl>
                                      </p:cBhvr>
                                    </p:cmd>
                                  </p:childTnLst>
                                </p:cTn>
                              </p:par>
                              <p:par>
                                <p:cTn id="7" presetID="1" presetClass="mediacall" presetSubtype="0" fill="hold" nodeType="withEffect">
                                  <p:stCondLst>
                                    <p:cond delay="0"/>
                                  </p:stCondLst>
                                  <p:childTnLst>
                                    <p:cmd type="call" cmd="playFrom(0.0)">
                                      <p:cBhvr>
                                        <p:cTn id="8" dur="50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video>
              <p:cMediaNode vol="80000">
                <p:cTn id="19" repeatCount="indefinite" fill="hold" display="0">
                  <p:stCondLst>
                    <p:cond delay="indefinite"/>
                  </p:stCondLst>
                </p:cTn>
                <p:tgtEl>
                  <p:spTgt spid="4"/>
                </p:tgtEl>
              </p:cMediaNode>
            </p:video>
            <p:video>
              <p:cMediaNode vol="80000">
                <p:cTn id="20" repeatCount="indefinite"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2476013E-FBC1-8291-DB71-9100F02D64E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811C54-7B8F-1BA0-B4B9-718B5C46F5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3" name="Google Shape;1179;p113">
            <a:extLst>
              <a:ext uri="{FF2B5EF4-FFF2-40B4-BE49-F238E27FC236}">
                <a16:creationId xmlns:a16="http://schemas.microsoft.com/office/drawing/2014/main" id="{6655964C-7700-0C86-24DD-024A2EA5FB31}"/>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3D Scene Reconstruction</a:t>
            </a:r>
            <a:endParaRPr lang="en-US" b="1" dirty="0">
              <a:solidFill>
                <a:schemeClr val="bg1"/>
              </a:solidFill>
              <a:latin typeface="+mj-lt"/>
            </a:endParaRPr>
          </a:p>
        </p:txBody>
      </p:sp>
      <p:pic>
        <p:nvPicPr>
          <p:cNvPr id="4" name="input_video_11">
            <a:hlinkClick r:id="" action="ppaction://media"/>
            <a:extLst>
              <a:ext uri="{FF2B5EF4-FFF2-40B4-BE49-F238E27FC236}">
                <a16:creationId xmlns:a16="http://schemas.microsoft.com/office/drawing/2014/main" id="{AFEE1BE0-CE98-2FB7-442D-7E79E9C617A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7293" y="2072839"/>
            <a:ext cx="1423827" cy="1423827"/>
          </a:xfrm>
          <a:prstGeom prst="rect">
            <a:avLst/>
          </a:prstGeom>
        </p:spPr>
      </p:pic>
      <p:pic>
        <p:nvPicPr>
          <p:cNvPr id="5" name="pano_video_11">
            <a:hlinkClick r:id="" action="ppaction://media"/>
            <a:extLst>
              <a:ext uri="{FF2B5EF4-FFF2-40B4-BE49-F238E27FC236}">
                <a16:creationId xmlns:a16="http://schemas.microsoft.com/office/drawing/2014/main" id="{3D248F7E-8FEE-A29F-A4D7-D1D95F85BBE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522162" y="1419474"/>
            <a:ext cx="4987549" cy="2730556"/>
          </a:xfrm>
          <a:prstGeom prst="rect">
            <a:avLst/>
          </a:prstGeom>
        </p:spPr>
      </p:pic>
      <p:pic>
        <p:nvPicPr>
          <p:cNvPr id="6" name="converted_pano_3dgs_11">
            <a:hlinkClick r:id="" action="ppaction://media"/>
            <a:extLst>
              <a:ext uri="{FF2B5EF4-FFF2-40B4-BE49-F238E27FC236}">
                <a16:creationId xmlns:a16="http://schemas.microsoft.com/office/drawing/2014/main" id="{A61FB355-F5E6-BAE0-67A7-7D22C5D22940}"/>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550753" y="2073662"/>
            <a:ext cx="2534727" cy="1423004"/>
          </a:xfrm>
          <a:prstGeom prst="rect">
            <a:avLst/>
          </a:prstGeom>
        </p:spPr>
      </p:pic>
      <p:sp>
        <p:nvSpPr>
          <p:cNvPr id="7" name="Google Shape;898;p92">
            <a:extLst>
              <a:ext uri="{FF2B5EF4-FFF2-40B4-BE49-F238E27FC236}">
                <a16:creationId xmlns:a16="http://schemas.microsoft.com/office/drawing/2014/main" id="{405B762A-66FC-8D8E-C917-E08C20E6C19A}"/>
              </a:ext>
            </a:extLst>
          </p:cNvPr>
          <p:cNvSpPr txBox="1"/>
          <p:nvPr/>
        </p:nvSpPr>
        <p:spPr>
          <a:xfrm>
            <a:off x="57293" y="1120232"/>
            <a:ext cx="1423827"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bg1"/>
                </a:solidFill>
                <a:latin typeface="+mj-lt"/>
              </a:rPr>
              <a:t>Input</a:t>
            </a:r>
            <a:endParaRPr lang="en-US" altLang="zh-CN" dirty="0">
              <a:solidFill>
                <a:schemeClr val="bg1"/>
              </a:solidFill>
            </a:endParaRPr>
          </a:p>
        </p:txBody>
      </p:sp>
      <p:sp>
        <p:nvSpPr>
          <p:cNvPr id="8" name="Google Shape;898;p92">
            <a:extLst>
              <a:ext uri="{FF2B5EF4-FFF2-40B4-BE49-F238E27FC236}">
                <a16:creationId xmlns:a16="http://schemas.microsoft.com/office/drawing/2014/main" id="{1F124332-8DF0-2E96-0E37-F4A18617CB6C}"/>
              </a:ext>
            </a:extLst>
          </p:cNvPr>
          <p:cNvSpPr txBox="1"/>
          <p:nvPr/>
        </p:nvSpPr>
        <p:spPr>
          <a:xfrm>
            <a:off x="1481119" y="1120232"/>
            <a:ext cx="5028591"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bg1"/>
                </a:solidFill>
                <a:latin typeface="+mj-lt"/>
              </a:rPr>
              <a:t>Generated Panorama Video</a:t>
            </a:r>
            <a:endParaRPr lang="en-US" altLang="zh-CN" dirty="0">
              <a:solidFill>
                <a:schemeClr val="bg1"/>
              </a:solidFill>
            </a:endParaRPr>
          </a:p>
        </p:txBody>
      </p:sp>
      <p:sp>
        <p:nvSpPr>
          <p:cNvPr id="9" name="Google Shape;898;p92">
            <a:extLst>
              <a:ext uri="{FF2B5EF4-FFF2-40B4-BE49-F238E27FC236}">
                <a16:creationId xmlns:a16="http://schemas.microsoft.com/office/drawing/2014/main" id="{1103B8BC-CFB1-1A9E-5F40-AA4D2B3ACC31}"/>
              </a:ext>
            </a:extLst>
          </p:cNvPr>
          <p:cNvSpPr txBox="1"/>
          <p:nvPr/>
        </p:nvSpPr>
        <p:spPr>
          <a:xfrm>
            <a:off x="6550752" y="1120232"/>
            <a:ext cx="2534726"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bg1"/>
                </a:solidFill>
                <a:latin typeface="+mj-lt"/>
              </a:rPr>
              <a:t>Rendered Views from 3DGS</a:t>
            </a:r>
            <a:endParaRPr lang="en-US" altLang="zh-CN" dirty="0">
              <a:solidFill>
                <a:schemeClr val="bg1"/>
              </a:solidFill>
            </a:endParaRPr>
          </a:p>
        </p:txBody>
      </p:sp>
      <p:sp>
        <p:nvSpPr>
          <p:cNvPr id="12" name="Google Shape;939;p95">
            <a:extLst>
              <a:ext uri="{FF2B5EF4-FFF2-40B4-BE49-F238E27FC236}">
                <a16:creationId xmlns:a16="http://schemas.microsoft.com/office/drawing/2014/main" id="{930908E2-F4B9-719F-C1B1-718B833670A3}"/>
              </a:ext>
            </a:extLst>
          </p:cNvPr>
          <p:cNvSpPr/>
          <p:nvPr/>
        </p:nvSpPr>
        <p:spPr>
          <a:xfrm>
            <a:off x="619300" y="4902217"/>
            <a:ext cx="6794700" cy="222648"/>
          </a:xfrm>
          <a:prstGeom prst="rect">
            <a:avLst/>
          </a:prstGeom>
          <a:noFill/>
          <a:ln>
            <a:noFill/>
          </a:ln>
        </p:spPr>
        <p:txBody>
          <a:bodyPr spcFirstLastPara="1" wrap="square" lIns="19050" tIns="19050" rIns="19050" bIns="19050" anchor="t" anchorCtr="0">
            <a:noAutofit/>
          </a:bodyPr>
          <a:lstStyle/>
          <a:p>
            <a:pPr lvl="0">
              <a:lnSpc>
                <a:spcPct val="115000"/>
              </a:lnSpc>
              <a:spcBef>
                <a:spcPts val="200"/>
              </a:spcBef>
            </a:pPr>
            <a:r>
              <a:rPr lang="en-US" sz="700" dirty="0" err="1">
                <a:solidFill>
                  <a:schemeClr val="bg1"/>
                </a:solidFill>
                <a:latin typeface="Google Sans Text"/>
                <a:ea typeface="Google Sans Text"/>
                <a:cs typeface="Google Sans Text"/>
                <a:sym typeface="Google Sans Text"/>
              </a:rPr>
              <a:t>Kerbl</a:t>
            </a:r>
            <a:r>
              <a:rPr lang="en-US" sz="700" dirty="0">
                <a:solidFill>
                  <a:schemeClr val="bg1"/>
                </a:solidFill>
                <a:latin typeface="Google Sans Text"/>
                <a:ea typeface="Google Sans Text"/>
                <a:cs typeface="Google Sans Text"/>
                <a:sym typeface="Google Sans Text"/>
              </a:rPr>
              <a:t>, Bernhard, et al. "3D Gaussian splatting for real-time radiance field rendering." </a:t>
            </a:r>
            <a:r>
              <a:rPr lang="en-US" sz="700" dirty="0" err="1">
                <a:solidFill>
                  <a:schemeClr val="bg1"/>
                </a:solidFill>
                <a:latin typeface="Google Sans Text"/>
                <a:ea typeface="Google Sans Text"/>
                <a:cs typeface="Google Sans Text"/>
                <a:sym typeface="Google Sans Text"/>
              </a:rPr>
              <a:t>ToG</a:t>
            </a:r>
            <a:r>
              <a:rPr lang="en-US" sz="700" dirty="0">
                <a:solidFill>
                  <a:schemeClr val="bg1"/>
                </a:solidFill>
                <a:latin typeface="Google Sans Text"/>
                <a:ea typeface="Google Sans Text"/>
                <a:cs typeface="Google Sans Text"/>
                <a:sym typeface="Google Sans Text"/>
              </a:rPr>
              <a:t>. 2023.</a:t>
            </a:r>
          </a:p>
        </p:txBody>
      </p:sp>
    </p:spTree>
    <p:extLst>
      <p:ext uri="{BB962C8B-B14F-4D97-AF65-F5344CB8AC3E}">
        <p14:creationId xmlns:p14="http://schemas.microsoft.com/office/powerpoint/2010/main" val="33826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6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repeatCount="indefinite"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repeatCount="indefinite"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13485C5A-CD6A-6F21-8518-F6D9D152AD4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E44CF5-0D2D-FA3B-FBB3-1E4A0BA7FF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3" name="Google Shape;1179;p113">
            <a:extLst>
              <a:ext uri="{FF2B5EF4-FFF2-40B4-BE49-F238E27FC236}">
                <a16:creationId xmlns:a16="http://schemas.microsoft.com/office/drawing/2014/main" id="{C53FCF25-4754-CD9B-B179-23BDED973E4D}"/>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3D Scene Reconstruction</a:t>
            </a:r>
            <a:endParaRPr lang="en-US" b="1" dirty="0">
              <a:solidFill>
                <a:schemeClr val="bg1"/>
              </a:solidFill>
              <a:latin typeface="+mj-lt"/>
            </a:endParaRPr>
          </a:p>
        </p:txBody>
      </p:sp>
      <p:sp>
        <p:nvSpPr>
          <p:cNvPr id="7" name="Google Shape;898;p92">
            <a:extLst>
              <a:ext uri="{FF2B5EF4-FFF2-40B4-BE49-F238E27FC236}">
                <a16:creationId xmlns:a16="http://schemas.microsoft.com/office/drawing/2014/main" id="{45CB1BE9-1637-6EB1-EF0D-CB00CA7090C7}"/>
              </a:ext>
            </a:extLst>
          </p:cNvPr>
          <p:cNvSpPr txBox="1"/>
          <p:nvPr/>
        </p:nvSpPr>
        <p:spPr>
          <a:xfrm>
            <a:off x="57293" y="1120232"/>
            <a:ext cx="1423827"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bg1"/>
                </a:solidFill>
                <a:latin typeface="+mj-lt"/>
              </a:rPr>
              <a:t>Input</a:t>
            </a:r>
            <a:endParaRPr lang="en-US" altLang="zh-CN" dirty="0">
              <a:solidFill>
                <a:schemeClr val="bg1"/>
              </a:solidFill>
            </a:endParaRPr>
          </a:p>
        </p:txBody>
      </p:sp>
      <p:sp>
        <p:nvSpPr>
          <p:cNvPr id="8" name="Google Shape;898;p92">
            <a:extLst>
              <a:ext uri="{FF2B5EF4-FFF2-40B4-BE49-F238E27FC236}">
                <a16:creationId xmlns:a16="http://schemas.microsoft.com/office/drawing/2014/main" id="{8B795E16-A128-7198-F806-ECEF719EDD74}"/>
              </a:ext>
            </a:extLst>
          </p:cNvPr>
          <p:cNvSpPr txBox="1"/>
          <p:nvPr/>
        </p:nvSpPr>
        <p:spPr>
          <a:xfrm>
            <a:off x="1481119" y="1120232"/>
            <a:ext cx="5028591"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bg1"/>
                </a:solidFill>
                <a:latin typeface="+mj-lt"/>
              </a:rPr>
              <a:t>Generated Panorama Video</a:t>
            </a:r>
            <a:endParaRPr lang="en-US" altLang="zh-CN" dirty="0">
              <a:solidFill>
                <a:schemeClr val="bg1"/>
              </a:solidFill>
            </a:endParaRPr>
          </a:p>
        </p:txBody>
      </p:sp>
      <p:sp>
        <p:nvSpPr>
          <p:cNvPr id="9" name="Google Shape;898;p92">
            <a:extLst>
              <a:ext uri="{FF2B5EF4-FFF2-40B4-BE49-F238E27FC236}">
                <a16:creationId xmlns:a16="http://schemas.microsoft.com/office/drawing/2014/main" id="{8A200E26-D4D1-03CC-4505-99543716F71D}"/>
              </a:ext>
            </a:extLst>
          </p:cNvPr>
          <p:cNvSpPr txBox="1"/>
          <p:nvPr/>
        </p:nvSpPr>
        <p:spPr>
          <a:xfrm>
            <a:off x="6550752" y="1120232"/>
            <a:ext cx="2534726" cy="369332"/>
          </a:xfrm>
          <a:prstGeom prst="rect">
            <a:avLst/>
          </a:prstGeom>
          <a:noFill/>
          <a:ln>
            <a:noFill/>
          </a:ln>
        </p:spPr>
        <p:txBody>
          <a:bodyPr spcFirstLastPara="1" wrap="square" lIns="0" tIns="0" rIns="0" bIns="0" anchor="t" anchorCtr="0">
            <a:spAutoFit/>
          </a:bodyPr>
          <a:lstStyle/>
          <a:p>
            <a:pPr algn="ctr">
              <a:spcAft>
                <a:spcPts val="1200"/>
              </a:spcAft>
            </a:pPr>
            <a:r>
              <a:rPr lang="en-US" altLang="zh-CN" dirty="0">
                <a:solidFill>
                  <a:schemeClr val="bg1"/>
                </a:solidFill>
                <a:latin typeface="+mj-lt"/>
              </a:rPr>
              <a:t>Rendered Views from 3DGS</a:t>
            </a:r>
            <a:endParaRPr lang="en-US" altLang="zh-CN" dirty="0">
              <a:solidFill>
                <a:schemeClr val="bg1"/>
              </a:solidFill>
            </a:endParaRPr>
          </a:p>
        </p:txBody>
      </p:sp>
      <p:pic>
        <p:nvPicPr>
          <p:cNvPr id="13" name="input_video_17">
            <a:hlinkClick r:id="" action="ppaction://media"/>
            <a:extLst>
              <a:ext uri="{FF2B5EF4-FFF2-40B4-BE49-F238E27FC236}">
                <a16:creationId xmlns:a16="http://schemas.microsoft.com/office/drawing/2014/main" id="{00A7193F-E650-1566-8A12-A0F34C92FA2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7293" y="2072839"/>
            <a:ext cx="1425600" cy="1425600"/>
          </a:xfrm>
          <a:prstGeom prst="rect">
            <a:avLst/>
          </a:prstGeom>
        </p:spPr>
      </p:pic>
      <p:pic>
        <p:nvPicPr>
          <p:cNvPr id="14" name="pano_video_17">
            <a:hlinkClick r:id="" action="ppaction://media"/>
            <a:extLst>
              <a:ext uri="{FF2B5EF4-FFF2-40B4-BE49-F238E27FC236}">
                <a16:creationId xmlns:a16="http://schemas.microsoft.com/office/drawing/2014/main" id="{861A4975-2F26-6B01-F009-ABB41CA9243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520388" y="1419474"/>
            <a:ext cx="4989321" cy="2732400"/>
          </a:xfrm>
          <a:prstGeom prst="rect">
            <a:avLst/>
          </a:prstGeom>
        </p:spPr>
      </p:pic>
      <p:pic>
        <p:nvPicPr>
          <p:cNvPr id="15" name="converted_pano_3dgs_17">
            <a:hlinkClick r:id="" action="ppaction://media"/>
            <a:extLst>
              <a:ext uri="{FF2B5EF4-FFF2-40B4-BE49-F238E27FC236}">
                <a16:creationId xmlns:a16="http://schemas.microsoft.com/office/drawing/2014/main" id="{16F5A1E7-3EAD-7E8B-2FD9-690BFAF635C8}"/>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547204" y="2072839"/>
            <a:ext cx="2532938" cy="1422000"/>
          </a:xfrm>
          <a:prstGeom prst="rect">
            <a:avLst/>
          </a:prstGeom>
        </p:spPr>
      </p:pic>
    </p:spTree>
    <p:extLst>
      <p:ext uri="{BB962C8B-B14F-4D97-AF65-F5344CB8AC3E}">
        <p14:creationId xmlns:p14="http://schemas.microsoft.com/office/powerpoint/2010/main" val="364269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13"/>
                                        </p:tgtEl>
                                      </p:cBhvr>
                                    </p:cmd>
                                  </p:childTnLst>
                                </p:cTn>
                              </p:par>
                              <p:par>
                                <p:cTn id="7" presetID="1" presetClass="mediacall" presetSubtype="0" fill="hold" nodeType="withEffect">
                                  <p:stCondLst>
                                    <p:cond delay="0"/>
                                  </p:stCondLst>
                                  <p:childTnLst>
                                    <p:cmd type="call" cmd="playFrom(0.0)">
                                      <p:cBhvr>
                                        <p:cTn id="8" dur="5063" fill="hold"/>
                                        <p:tgtEl>
                                          <p:spTgt spid="14"/>
                                        </p:tgtEl>
                                      </p:cBhvr>
                                    </p:cmd>
                                  </p:childTnLst>
                                </p:cTn>
                              </p:par>
                              <p:par>
                                <p:cTn id="9" presetID="1" presetClass="mediacall" presetSubtype="0" fill="hold" nodeType="withEffect">
                                  <p:stCondLst>
                                    <p:cond delay="0"/>
                                  </p:stCondLst>
                                  <p:childTnLst>
                                    <p:cmd type="call" cmd="playFrom(0.0)">
                                      <p:cBhvr>
                                        <p:cTn id="10" dur="75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seq concurrent="1" nextAc="seek">
              <p:cTn id="16" restart="whenNotActive" fill="hold" evtFilter="cancelBubble" nodeType="interactiveSeq">
                <p:stCondLst>
                  <p:cond evt="onClick" delay="0">
                    <p:tgtEl>
                      <p:spTgt spid="1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4"/>
                                        </p:tgtEl>
                                      </p:cBhvr>
                                    </p:cmd>
                                  </p:childTnLst>
                                </p:cTn>
                              </p:par>
                            </p:childTnLst>
                          </p:cTn>
                        </p:par>
                      </p:childTnLst>
                    </p:cTn>
                  </p:par>
                </p:childTnLst>
              </p:cTn>
              <p:nextCondLst>
                <p:cond evt="onClick" delay="0">
                  <p:tgtEl>
                    <p:spTgt spid="14"/>
                  </p:tgtEl>
                </p:cond>
              </p:nextCondLst>
            </p:seq>
            <p:seq concurrent="1" nextAc="seek">
              <p:cTn id="21" restart="whenNotActive" fill="hold" evtFilter="cancelBubble" nodeType="interactiveSeq">
                <p:stCondLst>
                  <p:cond evt="onClick" delay="0">
                    <p:tgtEl>
                      <p:spTgt spid="1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15"/>
                                        </p:tgtEl>
                                      </p:cBhvr>
                                    </p:cmd>
                                  </p:childTnLst>
                                </p:cTn>
                              </p:par>
                            </p:childTnLst>
                          </p:cTn>
                        </p:par>
                      </p:childTnLst>
                    </p:cTn>
                  </p:par>
                </p:childTnLst>
              </p:cTn>
              <p:nextCondLst>
                <p:cond evt="onClick" delay="0">
                  <p:tgtEl>
                    <p:spTgt spid="15"/>
                  </p:tgtEl>
                </p:cond>
              </p:nextCondLst>
            </p:seq>
            <p:video>
              <p:cMediaNode vol="80000">
                <p:cTn id="26" repeatCount="indefinite" fill="hold" display="0">
                  <p:stCondLst>
                    <p:cond delay="indefinite"/>
                  </p:stCondLst>
                </p:cTn>
                <p:tgtEl>
                  <p:spTgt spid="13"/>
                </p:tgtEl>
              </p:cMediaNode>
            </p:video>
            <p:video>
              <p:cMediaNode vol="80000">
                <p:cTn id="27" repeatCount="indefinite" fill="hold" display="0">
                  <p:stCondLst>
                    <p:cond delay="indefinite"/>
                  </p:stCondLst>
                </p:cTn>
                <p:tgtEl>
                  <p:spTgt spid="14"/>
                </p:tgtEl>
              </p:cMediaNode>
            </p:video>
            <p:video>
              <p:cMediaNode vol="80000">
                <p:cTn id="28" repeatCount="indefinite" fill="hold" display="0">
                  <p:stCondLst>
                    <p:cond delay="indefinite"/>
                  </p:stCondLst>
                </p:cTn>
                <p:tgtEl>
                  <p:spTgt spid="15"/>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74">
          <a:extLst>
            <a:ext uri="{FF2B5EF4-FFF2-40B4-BE49-F238E27FC236}">
              <a16:creationId xmlns:a16="http://schemas.microsoft.com/office/drawing/2014/main" id="{DB82921E-AF13-3CEB-B840-02CEA83E4BF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A45A77-343D-48B3-3E4A-F22C874850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3" name="Google Shape;1179;p113">
            <a:extLst>
              <a:ext uri="{FF2B5EF4-FFF2-40B4-BE49-F238E27FC236}">
                <a16:creationId xmlns:a16="http://schemas.microsoft.com/office/drawing/2014/main" id="{A0855740-3205-88FF-66DD-86BBB6B48DF9}"/>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Robustness to Camera Variations</a:t>
            </a:r>
            <a:endParaRPr lang="en-US" b="1" dirty="0">
              <a:solidFill>
                <a:schemeClr val="tx1"/>
              </a:solidFill>
              <a:latin typeface="+mj-lt"/>
            </a:endParaRPr>
          </a:p>
        </p:txBody>
      </p:sp>
      <p:pic>
        <p:nvPicPr>
          <p:cNvPr id="6" name="图片 5" descr="表格&#10;&#10;AI 生成的内容可能不正确。">
            <a:extLst>
              <a:ext uri="{FF2B5EF4-FFF2-40B4-BE49-F238E27FC236}">
                <a16:creationId xmlns:a16="http://schemas.microsoft.com/office/drawing/2014/main" id="{6B05EFFF-3B83-79B9-0B3A-15A5AF9538C1}"/>
              </a:ext>
            </a:extLst>
          </p:cNvPr>
          <p:cNvPicPr>
            <a:picLocks noChangeAspect="1"/>
          </p:cNvPicPr>
          <p:nvPr/>
        </p:nvPicPr>
        <p:blipFill>
          <a:blip r:embed="rId3"/>
          <a:stretch>
            <a:fillRect/>
          </a:stretch>
        </p:blipFill>
        <p:spPr>
          <a:xfrm>
            <a:off x="448114" y="779322"/>
            <a:ext cx="8573044" cy="3966034"/>
          </a:xfrm>
          <a:prstGeom prst="rect">
            <a:avLst/>
          </a:prstGeom>
        </p:spPr>
      </p:pic>
    </p:spTree>
    <p:extLst>
      <p:ext uri="{BB962C8B-B14F-4D97-AF65-F5344CB8AC3E}">
        <p14:creationId xmlns:p14="http://schemas.microsoft.com/office/powerpoint/2010/main" val="275496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7A31439C-DC95-6A64-AB14-930F33BA5EF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7EB378-D262-E855-3FCC-AB83C77493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Google Shape;1179;p113">
            <a:extLst>
              <a:ext uri="{FF2B5EF4-FFF2-40B4-BE49-F238E27FC236}">
                <a16:creationId xmlns:a16="http://schemas.microsoft.com/office/drawing/2014/main" id="{4890CCA1-469B-167D-7259-9651F752BC3C}"/>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Properties of ERP</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D07A8C53-6438-B1E0-A1A7-64094C6F5E9B}"/>
              </a:ext>
            </a:extLst>
          </p:cNvPr>
          <p:cNvSpPr txBox="1"/>
          <p:nvPr/>
        </p:nvSpPr>
        <p:spPr>
          <a:xfrm>
            <a:off x="647999" y="892575"/>
            <a:ext cx="6375536" cy="800219"/>
          </a:xfrm>
          <a:prstGeom prst="rect">
            <a:avLst/>
          </a:prstGeom>
          <a:noFill/>
          <a:ln>
            <a:noFill/>
          </a:ln>
        </p:spPr>
        <p:txBody>
          <a:bodyPr spcFirstLastPara="1" wrap="square" lIns="0" tIns="0" rIns="0" bIns="0" anchor="t" anchorCtr="0">
            <a:spAutoFit/>
          </a:bodyPr>
          <a:lstStyle/>
          <a:p>
            <a:pPr marL="285750" indent="-285750">
              <a:spcAft>
                <a:spcPts val="1200"/>
              </a:spcAft>
              <a:buFont typeface="Arial" panose="020B0604020202020204" pitchFamily="34" charset="0"/>
              <a:buChar char="•"/>
            </a:pPr>
            <a:r>
              <a:rPr lang="en-US" altLang="zh-CN" sz="1600" dirty="0">
                <a:solidFill>
                  <a:schemeClr val="tx1"/>
                </a:solidFill>
              </a:rPr>
              <a:t>Small distortion near equator, large distortion around poles</a:t>
            </a:r>
          </a:p>
          <a:p>
            <a:pPr marL="285750" indent="-285750">
              <a:spcAft>
                <a:spcPts val="1200"/>
              </a:spcAft>
              <a:buFont typeface="Arial" panose="020B0604020202020204" pitchFamily="34" charset="0"/>
              <a:buChar char="•"/>
            </a:pPr>
            <a:r>
              <a:rPr lang="en-US" altLang="zh-CN" sz="1600" dirty="0">
                <a:solidFill>
                  <a:schemeClr val="tx1"/>
                </a:solidFill>
                <a:latin typeface="+mj-lt"/>
              </a:rPr>
              <a:t>Left and right side should connect</a:t>
            </a:r>
          </a:p>
        </p:txBody>
      </p:sp>
      <p:sp>
        <p:nvSpPr>
          <p:cNvPr id="6" name="Google Shape;939;p95">
            <a:extLst>
              <a:ext uri="{FF2B5EF4-FFF2-40B4-BE49-F238E27FC236}">
                <a16:creationId xmlns:a16="http://schemas.microsoft.com/office/drawing/2014/main" id="{D91FCBA6-AC8F-282E-0A52-5CC5D66A9DEB}"/>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US" sz="700" dirty="0">
                <a:solidFill>
                  <a:srgbClr val="202124"/>
                </a:solidFill>
                <a:latin typeface="Google Sans Text"/>
                <a:ea typeface="Google Sans Text"/>
                <a:cs typeface="Google Sans Text"/>
                <a:sym typeface="Google Sans Text"/>
                <a:hlinkClick r:id="rId3"/>
              </a:rPr>
              <a:t>https://en.wikipedia.org/wiki/Equirectangular_projection</a:t>
            </a:r>
            <a:endParaRPr sz="700" dirty="0">
              <a:solidFill>
                <a:srgbClr val="202124"/>
              </a:solidFill>
              <a:latin typeface="Google Sans Text"/>
              <a:ea typeface="Google Sans Text"/>
              <a:cs typeface="Google Sans Text"/>
              <a:sym typeface="Google Sans Text"/>
            </a:endParaRPr>
          </a:p>
        </p:txBody>
      </p:sp>
      <p:pic>
        <p:nvPicPr>
          <p:cNvPr id="3076" name="Picture 4" descr="undefined">
            <a:extLst>
              <a:ext uri="{FF2B5EF4-FFF2-40B4-BE49-F238E27FC236}">
                <a16:creationId xmlns:a16="http://schemas.microsoft.com/office/drawing/2014/main" id="{E952D10B-2C73-E549-AA2D-86EBD9580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050" y="1963888"/>
            <a:ext cx="4701286" cy="26081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defined">
            <a:extLst>
              <a:ext uri="{FF2B5EF4-FFF2-40B4-BE49-F238E27FC236}">
                <a16:creationId xmlns:a16="http://schemas.microsoft.com/office/drawing/2014/main" id="{B386DE59-85AE-461D-F879-4479F7DE75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9115"/>
          <a:stretch>
            <a:fillRect/>
          </a:stretch>
        </p:blipFill>
        <p:spPr bwMode="auto">
          <a:xfrm>
            <a:off x="7195201" y="1963888"/>
            <a:ext cx="511757" cy="260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undefined">
            <a:extLst>
              <a:ext uri="{FF2B5EF4-FFF2-40B4-BE49-F238E27FC236}">
                <a16:creationId xmlns:a16="http://schemas.microsoft.com/office/drawing/2014/main" id="{794DD0EE-CFDB-1271-BFC4-04CD2F5018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115"/>
          <a:stretch>
            <a:fillRect/>
          </a:stretch>
        </p:blipFill>
        <p:spPr bwMode="auto">
          <a:xfrm>
            <a:off x="6691064" y="1963888"/>
            <a:ext cx="511757" cy="2608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undefined">
            <a:extLst>
              <a:ext uri="{FF2B5EF4-FFF2-40B4-BE49-F238E27FC236}">
                <a16:creationId xmlns:a16="http://schemas.microsoft.com/office/drawing/2014/main" id="{CCEBB91E-00C2-F459-690B-DD96CB1563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115"/>
          <a:stretch>
            <a:fillRect/>
          </a:stretch>
        </p:blipFill>
        <p:spPr bwMode="auto">
          <a:xfrm>
            <a:off x="5291579" y="1963888"/>
            <a:ext cx="511757" cy="26081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defined">
            <a:extLst>
              <a:ext uri="{FF2B5EF4-FFF2-40B4-BE49-F238E27FC236}">
                <a16:creationId xmlns:a16="http://schemas.microsoft.com/office/drawing/2014/main" id="{1789BEAD-7D69-A926-01CF-742312E8B7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9115"/>
          <a:stretch>
            <a:fillRect/>
          </a:stretch>
        </p:blipFill>
        <p:spPr bwMode="auto">
          <a:xfrm>
            <a:off x="1101098" y="1963888"/>
            <a:ext cx="511757" cy="260811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B52DD9A0-5676-7514-0104-13A04F35BE57}"/>
              </a:ext>
            </a:extLst>
          </p:cNvPr>
          <p:cNvCxnSpPr>
            <a:cxnSpLocks/>
          </p:cNvCxnSpPr>
          <p:nvPr/>
        </p:nvCxnSpPr>
        <p:spPr>
          <a:xfrm>
            <a:off x="1613807" y="1836420"/>
            <a:ext cx="0" cy="2826797"/>
          </a:xfrm>
          <a:prstGeom prst="line">
            <a:avLst/>
          </a:prstGeom>
          <a:ln w="38100">
            <a:solidFill>
              <a:schemeClr val="accent2">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FB27912-262E-E497-BA49-0F7FD181095A}"/>
              </a:ext>
            </a:extLst>
          </p:cNvPr>
          <p:cNvCxnSpPr>
            <a:cxnSpLocks/>
          </p:cNvCxnSpPr>
          <p:nvPr/>
        </p:nvCxnSpPr>
        <p:spPr>
          <a:xfrm>
            <a:off x="5289946" y="1836419"/>
            <a:ext cx="0" cy="2826797"/>
          </a:xfrm>
          <a:prstGeom prst="line">
            <a:avLst/>
          </a:prstGeom>
          <a:ln w="38100">
            <a:solidFill>
              <a:schemeClr val="accent2">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C31910A5-257D-1C0F-371E-EA04BAAAEEDA}"/>
              </a:ext>
            </a:extLst>
          </p:cNvPr>
          <p:cNvCxnSpPr>
            <a:cxnSpLocks/>
            <a:stCxn id="13" idx="0"/>
            <a:endCxn id="5" idx="0"/>
          </p:cNvCxnSpPr>
          <p:nvPr/>
        </p:nvCxnSpPr>
        <p:spPr>
          <a:xfrm rot="5400000" flipH="1" flipV="1">
            <a:off x="4404028" y="-1083163"/>
            <a:ext cx="12700" cy="6094103"/>
          </a:xfrm>
          <a:prstGeom prst="bentConnector3">
            <a:avLst>
              <a:gd name="adj1" fmla="val 216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B8906E66-AF7C-B8A6-AEAD-24706AA9C936}"/>
              </a:ext>
            </a:extLst>
          </p:cNvPr>
          <p:cNvCxnSpPr>
            <a:cxnSpLocks/>
            <a:stCxn id="12" idx="2"/>
            <a:endCxn id="10" idx="2"/>
          </p:cNvCxnSpPr>
          <p:nvPr/>
        </p:nvCxnSpPr>
        <p:spPr>
          <a:xfrm rot="16200000" flipH="1">
            <a:off x="6247200" y="3872257"/>
            <a:ext cx="12700" cy="1399485"/>
          </a:xfrm>
          <a:prstGeom prst="bentConnector3">
            <a:avLst>
              <a:gd name="adj1" fmla="val 180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15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389D1A49-261B-97C7-B551-A2A9C578BA5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5D6695-9084-5B86-EDF7-595D1A320C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3" name="Google Shape;1179;p113">
            <a:extLst>
              <a:ext uri="{FF2B5EF4-FFF2-40B4-BE49-F238E27FC236}">
                <a16:creationId xmlns:a16="http://schemas.microsoft.com/office/drawing/2014/main" id="{7829FD4F-0014-DDEB-01B3-0F5347367212}"/>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Limitations &amp; Future Directions</a:t>
            </a:r>
            <a:endParaRPr lang="en-US" b="1" dirty="0">
              <a:solidFill>
                <a:schemeClr val="bg1"/>
              </a:solidFill>
              <a:latin typeface="+mj-lt"/>
            </a:endParaRPr>
          </a:p>
        </p:txBody>
      </p:sp>
      <p:sp>
        <p:nvSpPr>
          <p:cNvPr id="4" name="Google Shape;898;p92">
            <a:extLst>
              <a:ext uri="{FF2B5EF4-FFF2-40B4-BE49-F238E27FC236}">
                <a16:creationId xmlns:a16="http://schemas.microsoft.com/office/drawing/2014/main" id="{439B4672-B9D7-CAD0-4F51-8DA5CD441965}"/>
              </a:ext>
            </a:extLst>
          </p:cNvPr>
          <p:cNvSpPr txBox="1"/>
          <p:nvPr/>
        </p:nvSpPr>
        <p:spPr>
          <a:xfrm>
            <a:off x="647998" y="892575"/>
            <a:ext cx="7267047" cy="400110"/>
          </a:xfrm>
          <a:prstGeom prst="rect">
            <a:avLst/>
          </a:prstGeom>
          <a:noFill/>
          <a:ln>
            <a:noFill/>
          </a:ln>
        </p:spPr>
        <p:txBody>
          <a:bodyPr spcFirstLastPara="1" wrap="square" lIns="0" tIns="0" rIns="0" bIns="0" anchor="t" anchorCtr="0">
            <a:spAutoFit/>
          </a:bodyPr>
          <a:lstStyle/>
          <a:p>
            <a:pPr marL="285750" indent="-285750">
              <a:spcAft>
                <a:spcPts val="1200"/>
              </a:spcAft>
              <a:buClr>
                <a:schemeClr val="bg1"/>
              </a:buClr>
              <a:buFont typeface="Arial" panose="020B0604020202020204" pitchFamily="34" charset="0"/>
              <a:buChar char="•"/>
            </a:pPr>
            <a:r>
              <a:rPr lang="en-US" altLang="zh-CN" sz="1600" dirty="0">
                <a:solidFill>
                  <a:schemeClr val="bg1"/>
                </a:solidFill>
              </a:rPr>
              <a:t>Some physical phenomena are still hard</a:t>
            </a:r>
          </a:p>
        </p:txBody>
      </p:sp>
      <p:pic>
        <p:nvPicPr>
          <p:cNvPr id="5" name="fail_pano_0">
            <a:hlinkClick r:id="" action="ppaction://media"/>
            <a:extLst>
              <a:ext uri="{FF2B5EF4-FFF2-40B4-BE49-F238E27FC236}">
                <a16:creationId xmlns:a16="http://schemas.microsoft.com/office/drawing/2014/main" id="{E51565F7-4EDC-7FE4-910C-0039FF8A076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64005" y="1692000"/>
            <a:ext cx="5400000" cy="2700000"/>
          </a:xfrm>
          <a:prstGeom prst="rect">
            <a:avLst/>
          </a:prstGeom>
        </p:spPr>
      </p:pic>
      <p:pic>
        <p:nvPicPr>
          <p:cNvPr id="7" name="fail_pers_0">
            <a:hlinkClick r:id="" action="ppaction://media"/>
            <a:extLst>
              <a:ext uri="{FF2B5EF4-FFF2-40B4-BE49-F238E27FC236}">
                <a16:creationId xmlns:a16="http://schemas.microsoft.com/office/drawing/2014/main" id="{A0968A98-6F28-E2D3-6900-898AF0383E5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79995" y="2142000"/>
            <a:ext cx="1800000" cy="1800000"/>
          </a:xfrm>
          <a:prstGeom prst="rect">
            <a:avLst/>
          </a:prstGeom>
        </p:spPr>
      </p:pic>
    </p:spTree>
    <p:extLst>
      <p:ext uri="{BB962C8B-B14F-4D97-AF65-F5344CB8AC3E}">
        <p14:creationId xmlns:p14="http://schemas.microsoft.com/office/powerpoint/2010/main" val="294153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5063" fill="hold"/>
                                        <p:tgtEl>
                                          <p:spTgt spid="7"/>
                                        </p:tgtEl>
                                      </p:cBhvr>
                                    </p:cmd>
                                  </p:childTnLst>
                                </p:cTn>
                              </p:par>
                              <p:par>
                                <p:cTn id="15" presetID="1" presetClass="mediacall" presetSubtype="0" fill="hold" nodeType="withEffect">
                                  <p:stCondLst>
                                    <p:cond delay="0"/>
                                  </p:stCondLst>
                                  <p:childTnLst>
                                    <p:cmd type="call" cmd="playFrom(0.0)">
                                      <p:cBhvr>
                                        <p:cTn id="16" dur="50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5"/>
                </p:tgtEl>
              </p:cMediaNode>
            </p:video>
            <p:video>
              <p:cMediaNode vol="80000">
                <p:cTn id="18" repeatCount="indefinite" fill="hold" display="0">
                  <p:stCondLst>
                    <p:cond delay="indefinite"/>
                  </p:stCondLst>
                </p:cTn>
                <p:tgtEl>
                  <p:spTgt spid="7"/>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3DBBEEBE-81C4-021B-69B6-F18838027E5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738623-FD34-8639-208C-B9FEA28984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3" name="Google Shape;1179;p113">
            <a:extLst>
              <a:ext uri="{FF2B5EF4-FFF2-40B4-BE49-F238E27FC236}">
                <a16:creationId xmlns:a16="http://schemas.microsoft.com/office/drawing/2014/main" id="{EF7F9F2B-93A1-97D6-9144-ED6BEDA230A2}"/>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Limitations &amp; Future Directions</a:t>
            </a:r>
            <a:endParaRPr lang="en-US" b="1" dirty="0">
              <a:solidFill>
                <a:schemeClr val="bg1"/>
              </a:solidFill>
              <a:latin typeface="+mj-lt"/>
            </a:endParaRPr>
          </a:p>
        </p:txBody>
      </p:sp>
      <p:sp>
        <p:nvSpPr>
          <p:cNvPr id="4" name="Google Shape;898;p92">
            <a:extLst>
              <a:ext uri="{FF2B5EF4-FFF2-40B4-BE49-F238E27FC236}">
                <a16:creationId xmlns:a16="http://schemas.microsoft.com/office/drawing/2014/main" id="{CA99EAFB-CA61-FC5E-53FC-BEE9D94CF2BC}"/>
              </a:ext>
            </a:extLst>
          </p:cNvPr>
          <p:cNvSpPr txBox="1"/>
          <p:nvPr/>
        </p:nvSpPr>
        <p:spPr>
          <a:xfrm>
            <a:off x="647998" y="892575"/>
            <a:ext cx="7267047" cy="800219"/>
          </a:xfrm>
          <a:prstGeom prst="rect">
            <a:avLst/>
          </a:prstGeom>
          <a:noFill/>
          <a:ln>
            <a:noFill/>
          </a:ln>
        </p:spPr>
        <p:txBody>
          <a:bodyPr spcFirstLastPara="1" wrap="square" lIns="0" tIns="0" rIns="0" bIns="0" anchor="t" anchorCtr="0">
            <a:spAutoFit/>
          </a:bodyPr>
          <a:lstStyle/>
          <a:p>
            <a:pPr marL="285750" indent="-285750">
              <a:spcAft>
                <a:spcPts val="1200"/>
              </a:spcAft>
              <a:buClr>
                <a:schemeClr val="bg1"/>
              </a:buClr>
              <a:buFont typeface="Arial" panose="020B0604020202020204" pitchFamily="34" charset="0"/>
              <a:buChar char="•"/>
            </a:pPr>
            <a:r>
              <a:rPr lang="en-US" altLang="zh-CN" sz="1600" dirty="0">
                <a:solidFill>
                  <a:schemeClr val="bg1"/>
                </a:solidFill>
              </a:rPr>
              <a:t>Some physical phenomena are still hard</a:t>
            </a:r>
          </a:p>
          <a:p>
            <a:pPr marL="285750" indent="-285750">
              <a:spcAft>
                <a:spcPts val="1200"/>
              </a:spcAft>
              <a:buClr>
                <a:schemeClr val="bg1"/>
              </a:buClr>
              <a:buFont typeface="Arial" panose="020B0604020202020204" pitchFamily="34" charset="0"/>
              <a:buChar char="•"/>
            </a:pPr>
            <a:r>
              <a:rPr lang="en-US" altLang="zh-CN" sz="1600" dirty="0">
                <a:solidFill>
                  <a:schemeClr val="bg1"/>
                </a:solidFill>
              </a:rPr>
              <a:t>Low dynamic range</a:t>
            </a:r>
          </a:p>
        </p:txBody>
      </p:sp>
      <p:pic>
        <p:nvPicPr>
          <p:cNvPr id="5" name="customv5_ours_42">
            <a:hlinkClick r:id="" action="ppaction://media"/>
            <a:extLst>
              <a:ext uri="{FF2B5EF4-FFF2-40B4-BE49-F238E27FC236}">
                <a16:creationId xmlns:a16="http://schemas.microsoft.com/office/drawing/2014/main" id="{5FE13931-F548-DCA6-18BF-AD7AB527A22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1298" y="2005157"/>
            <a:ext cx="4183200" cy="2091600"/>
          </a:xfrm>
          <a:prstGeom prst="rect">
            <a:avLst/>
          </a:prstGeom>
        </p:spPr>
      </p:pic>
      <p:pic>
        <p:nvPicPr>
          <p:cNvPr id="6" name="customv5_ours_44">
            <a:hlinkClick r:id="" action="ppaction://media"/>
            <a:extLst>
              <a:ext uri="{FF2B5EF4-FFF2-40B4-BE49-F238E27FC236}">
                <a16:creationId xmlns:a16="http://schemas.microsoft.com/office/drawing/2014/main" id="{C1930C9C-9467-F371-9833-FC01E8D7C02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69007" y="2005157"/>
            <a:ext cx="4183200" cy="2091600"/>
          </a:xfrm>
          <a:prstGeom prst="rect">
            <a:avLst/>
          </a:prstGeom>
        </p:spPr>
      </p:pic>
    </p:spTree>
    <p:extLst>
      <p:ext uri="{BB962C8B-B14F-4D97-AF65-F5344CB8AC3E}">
        <p14:creationId xmlns:p14="http://schemas.microsoft.com/office/powerpoint/2010/main" val="214916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3" fill="hold"/>
                                        <p:tgtEl>
                                          <p:spTgt spid="5"/>
                                        </p:tgtEl>
                                      </p:cBhvr>
                                    </p:cmd>
                                  </p:childTnLst>
                                </p:cTn>
                              </p:par>
                              <p:par>
                                <p:cTn id="7" presetID="1" presetClass="mediacall" presetSubtype="0" fill="hold" nodeType="withEffect">
                                  <p:stCondLst>
                                    <p:cond delay="0"/>
                                  </p:stCondLst>
                                  <p:childTnLst>
                                    <p:cmd type="call" cmd="playFrom(0.0)">
                                      <p:cBhvr>
                                        <p:cTn id="8" dur="50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vol="80000">
                <p:cTn id="19" repeatCount="indefinite" fill="hold" display="0">
                  <p:stCondLst>
                    <p:cond delay="indefinite"/>
                  </p:stCondLst>
                </p:cTn>
                <p:tgtEl>
                  <p:spTgt spid="5"/>
                </p:tgtEl>
              </p:cMediaNode>
            </p:video>
            <p:video>
              <p:cMediaNode vol="80000">
                <p:cTn id="20" repeatCount="indefinite" fill="hold" display="0">
                  <p:stCondLst>
                    <p:cond delay="indefinite"/>
                  </p:stCondLst>
                </p:cTn>
                <p:tgtEl>
                  <p:spTgt spid="6"/>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A4E2CFC2-F4EC-8B26-9D6E-70914322AB8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073062-6A4E-3D8B-E20D-E1CE36AF22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3" name="Google Shape;1179;p113">
            <a:extLst>
              <a:ext uri="{FF2B5EF4-FFF2-40B4-BE49-F238E27FC236}">
                <a16:creationId xmlns:a16="http://schemas.microsoft.com/office/drawing/2014/main" id="{2FE04DBC-9D5A-6880-13A8-862377255F36}"/>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Limitations &amp; Future Directions</a:t>
            </a:r>
            <a:endParaRPr lang="en-US" b="1" dirty="0">
              <a:solidFill>
                <a:schemeClr val="bg1"/>
              </a:solidFill>
              <a:latin typeface="+mj-lt"/>
            </a:endParaRPr>
          </a:p>
        </p:txBody>
      </p:sp>
      <mc:AlternateContent xmlns:mc="http://schemas.openxmlformats.org/markup-compatibility/2006" xmlns:a14="http://schemas.microsoft.com/office/drawing/2010/main">
        <mc:Choice Requires="a14">
          <p:sp>
            <p:nvSpPr>
              <p:cNvPr id="4" name="Google Shape;898;p92">
                <a:extLst>
                  <a:ext uri="{FF2B5EF4-FFF2-40B4-BE49-F238E27FC236}">
                    <a16:creationId xmlns:a16="http://schemas.microsoft.com/office/drawing/2014/main" id="{2A67E1AE-7425-22A3-B376-01FB8E4F5A40}"/>
                  </a:ext>
                </a:extLst>
              </p:cNvPr>
              <p:cNvSpPr txBox="1"/>
              <p:nvPr/>
            </p:nvSpPr>
            <p:spPr>
              <a:xfrm>
                <a:off x="647998" y="892575"/>
                <a:ext cx="7267047" cy="2000548"/>
              </a:xfrm>
              <a:prstGeom prst="rect">
                <a:avLst/>
              </a:prstGeom>
              <a:noFill/>
              <a:ln>
                <a:noFill/>
              </a:ln>
            </p:spPr>
            <p:txBody>
              <a:bodyPr spcFirstLastPara="1" wrap="square" lIns="0" tIns="0" rIns="0" bIns="0" anchor="t" anchorCtr="0">
                <a:spAutoFit/>
              </a:bodyPr>
              <a:lstStyle/>
              <a:p>
                <a:pPr marL="285750" indent="-285750">
                  <a:spcAft>
                    <a:spcPts val="1200"/>
                  </a:spcAft>
                  <a:buClr>
                    <a:schemeClr val="bg1"/>
                  </a:buClr>
                  <a:buFont typeface="Arial" panose="020B0604020202020204" pitchFamily="34" charset="0"/>
                  <a:buChar char="•"/>
                </a:pPr>
                <a:r>
                  <a:rPr lang="en-US" altLang="zh-CN" sz="1600" dirty="0">
                    <a:solidFill>
                      <a:schemeClr val="bg1"/>
                    </a:solidFill>
                  </a:rPr>
                  <a:t>Some physical phenomena are still hard</a:t>
                </a:r>
              </a:p>
              <a:p>
                <a:pPr marL="285750" indent="-285750">
                  <a:spcAft>
                    <a:spcPts val="1200"/>
                  </a:spcAft>
                  <a:buClr>
                    <a:schemeClr val="bg1"/>
                  </a:buClr>
                  <a:buFont typeface="Arial" panose="020B0604020202020204" pitchFamily="34" charset="0"/>
                  <a:buChar char="•"/>
                </a:pPr>
                <a:r>
                  <a:rPr lang="en-US" altLang="zh-CN" sz="1600" dirty="0">
                    <a:solidFill>
                      <a:schemeClr val="bg1"/>
                    </a:solidFill>
                  </a:rPr>
                  <a:t>Low dynamic range</a:t>
                </a:r>
              </a:p>
              <a:p>
                <a:pPr marL="285750" indent="-285750">
                  <a:spcAft>
                    <a:spcPts val="1200"/>
                  </a:spcAft>
                  <a:buClr>
                    <a:schemeClr val="bg1"/>
                  </a:buClr>
                  <a:buFont typeface="Arial" panose="020B0604020202020204" pitchFamily="34" charset="0"/>
                  <a:buChar char="•"/>
                </a:pPr>
                <a:r>
                  <a:rPr lang="en-US" altLang="zh-CN" sz="1600" dirty="0">
                    <a:solidFill>
                      <a:schemeClr val="bg1"/>
                    </a:solidFill>
                  </a:rPr>
                  <a:t>Panorama requires A LOT OF tokens. ERP data is 8</a:t>
                </a:r>
                <a14:m>
                  <m:oMath xmlns:m="http://schemas.openxmlformats.org/officeDocument/2006/math">
                    <m:r>
                      <a:rPr lang="en-US" altLang="zh-CN" sz="1600" i="1" smtClean="0">
                        <a:solidFill>
                          <a:schemeClr val="bg1"/>
                        </a:solidFill>
                        <a:latin typeface="Cambria Math" panose="02040503050406030204" pitchFamily="18" charset="0"/>
                        <a:ea typeface="Cambria Math" panose="02040503050406030204" pitchFamily="18" charset="0"/>
                      </a:rPr>
                      <m:t>×</m:t>
                    </m:r>
                  </m:oMath>
                </a14:m>
                <a:r>
                  <a:rPr lang="en-US" altLang="zh-CN" sz="1600" dirty="0">
                    <a:solidFill>
                      <a:schemeClr val="bg1"/>
                    </a:solidFill>
                  </a:rPr>
                  <a:t> perspective data</a:t>
                </a:r>
              </a:p>
              <a:p>
                <a:pPr marL="541338" indent="-271463">
                  <a:spcAft>
                    <a:spcPts val="1200"/>
                  </a:spcAft>
                  <a:buClr>
                    <a:schemeClr val="bg1"/>
                  </a:buClr>
                  <a:buFont typeface="Arial" panose="020B0604020202020204" pitchFamily="34" charset="0"/>
                  <a:buChar char="•"/>
                </a:pPr>
                <a:r>
                  <a:rPr lang="en-US" altLang="zh-CN" sz="1600" dirty="0">
                    <a:solidFill>
                      <a:schemeClr val="bg1"/>
                    </a:solidFill>
                  </a:rPr>
                  <a:t>Hard to scale up</a:t>
                </a:r>
              </a:p>
              <a:p>
                <a:pPr marL="541338" indent="-271463">
                  <a:spcAft>
                    <a:spcPts val="1200"/>
                  </a:spcAft>
                  <a:buClr>
                    <a:schemeClr val="bg1"/>
                  </a:buClr>
                  <a:buFont typeface="Arial" panose="020B0604020202020204" pitchFamily="34" charset="0"/>
                  <a:buChar char="•"/>
                </a:pPr>
                <a:r>
                  <a:rPr lang="en-US" altLang="zh-CN" sz="1600" dirty="0">
                    <a:solidFill>
                      <a:schemeClr val="bg1"/>
                    </a:solidFill>
                  </a:rPr>
                  <a:t>I tried perspective </a:t>
                </a:r>
                <a:r>
                  <a:rPr lang="en-US" altLang="zh-CN" sz="1600" dirty="0" err="1">
                    <a:solidFill>
                      <a:schemeClr val="bg1"/>
                    </a:solidFill>
                  </a:rPr>
                  <a:t>upsample</a:t>
                </a:r>
                <a:r>
                  <a:rPr lang="en-US" altLang="zh-CN" sz="1600" dirty="0">
                    <a:solidFill>
                      <a:schemeClr val="bg1"/>
                    </a:solidFill>
                  </a:rPr>
                  <a:t> models, degrade results due to domain gap</a:t>
                </a:r>
              </a:p>
            </p:txBody>
          </p:sp>
        </mc:Choice>
        <mc:Fallback xmlns="">
          <p:sp>
            <p:nvSpPr>
              <p:cNvPr id="4" name="Google Shape;898;p92">
                <a:extLst>
                  <a:ext uri="{FF2B5EF4-FFF2-40B4-BE49-F238E27FC236}">
                    <a16:creationId xmlns:a16="http://schemas.microsoft.com/office/drawing/2014/main" id="{2A67E1AE-7425-22A3-B376-01FB8E4F5A40}"/>
                  </a:ext>
                </a:extLst>
              </p:cNvPr>
              <p:cNvSpPr txBox="1">
                <a:spLocks noRot="1" noChangeAspect="1" noMove="1" noResize="1" noEditPoints="1" noAdjustHandles="1" noChangeArrowheads="1" noChangeShapeType="1" noTextEdit="1"/>
              </p:cNvSpPr>
              <p:nvPr/>
            </p:nvSpPr>
            <p:spPr>
              <a:xfrm>
                <a:off x="647998" y="892575"/>
                <a:ext cx="7267047" cy="2000548"/>
              </a:xfrm>
              <a:prstGeom prst="rect">
                <a:avLst/>
              </a:prstGeom>
              <a:blipFill>
                <a:blip r:embed="rId3"/>
                <a:stretch>
                  <a:fillRect l="-1594" t="-304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448870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4">
          <a:extLst>
            <a:ext uri="{FF2B5EF4-FFF2-40B4-BE49-F238E27FC236}">
              <a16:creationId xmlns:a16="http://schemas.microsoft.com/office/drawing/2014/main" id="{C86FCE81-FC24-CAEA-4BD2-4471AD1512B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2C3DD7-1615-0C1D-B5C7-21421F38BC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3" name="Google Shape;1179;p113">
            <a:extLst>
              <a:ext uri="{FF2B5EF4-FFF2-40B4-BE49-F238E27FC236}">
                <a16:creationId xmlns:a16="http://schemas.microsoft.com/office/drawing/2014/main" id="{06C453EB-A662-3A5D-59C6-9590D132CA38}"/>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bg1"/>
                </a:solidFill>
                <a:latin typeface="+mj-lt"/>
              </a:rPr>
              <a:t>Limitations &amp; Future Directions</a:t>
            </a:r>
            <a:endParaRPr lang="en-US" b="1" dirty="0">
              <a:solidFill>
                <a:schemeClr val="bg1"/>
              </a:solidFill>
              <a:latin typeface="+mj-lt"/>
            </a:endParaRPr>
          </a:p>
        </p:txBody>
      </p:sp>
      <mc:AlternateContent xmlns:mc="http://schemas.openxmlformats.org/markup-compatibility/2006" xmlns:a14="http://schemas.microsoft.com/office/drawing/2010/main">
        <mc:Choice Requires="a14">
          <p:sp>
            <p:nvSpPr>
              <p:cNvPr id="4" name="Google Shape;898;p92">
                <a:extLst>
                  <a:ext uri="{FF2B5EF4-FFF2-40B4-BE49-F238E27FC236}">
                    <a16:creationId xmlns:a16="http://schemas.microsoft.com/office/drawing/2014/main" id="{DC38531D-3029-745D-B50E-F6FF0158C05D}"/>
                  </a:ext>
                </a:extLst>
              </p:cNvPr>
              <p:cNvSpPr txBox="1"/>
              <p:nvPr/>
            </p:nvSpPr>
            <p:spPr>
              <a:xfrm>
                <a:off x="647998" y="892575"/>
                <a:ext cx="7267047" cy="2400657"/>
              </a:xfrm>
              <a:prstGeom prst="rect">
                <a:avLst/>
              </a:prstGeom>
              <a:noFill/>
              <a:ln>
                <a:noFill/>
              </a:ln>
            </p:spPr>
            <p:txBody>
              <a:bodyPr spcFirstLastPara="1" wrap="square" lIns="0" tIns="0" rIns="0" bIns="0" anchor="t" anchorCtr="0">
                <a:spAutoFit/>
              </a:bodyPr>
              <a:lstStyle/>
              <a:p>
                <a:pPr marL="285750" indent="-285750">
                  <a:spcAft>
                    <a:spcPts val="1200"/>
                  </a:spcAft>
                  <a:buClr>
                    <a:schemeClr val="bg1"/>
                  </a:buClr>
                  <a:buFont typeface="Arial" panose="020B0604020202020204" pitchFamily="34" charset="0"/>
                  <a:buChar char="•"/>
                </a:pPr>
                <a:r>
                  <a:rPr lang="en-US" altLang="zh-CN" sz="1600" dirty="0">
                    <a:solidFill>
                      <a:schemeClr val="bg1"/>
                    </a:solidFill>
                  </a:rPr>
                  <a:t>Some physical phenomena are still hard</a:t>
                </a:r>
              </a:p>
              <a:p>
                <a:pPr marL="285750" indent="-285750">
                  <a:spcAft>
                    <a:spcPts val="1200"/>
                  </a:spcAft>
                  <a:buClr>
                    <a:schemeClr val="bg1"/>
                  </a:buClr>
                  <a:buFont typeface="Arial" panose="020B0604020202020204" pitchFamily="34" charset="0"/>
                  <a:buChar char="•"/>
                </a:pPr>
                <a:r>
                  <a:rPr lang="en-US" altLang="zh-CN" sz="1600" dirty="0">
                    <a:solidFill>
                      <a:schemeClr val="bg1"/>
                    </a:solidFill>
                  </a:rPr>
                  <a:t>Low dynamic range</a:t>
                </a:r>
              </a:p>
              <a:p>
                <a:pPr marL="285750" indent="-285750">
                  <a:spcAft>
                    <a:spcPts val="1200"/>
                  </a:spcAft>
                  <a:buClr>
                    <a:schemeClr val="bg1"/>
                  </a:buClr>
                  <a:buFont typeface="Arial" panose="020B0604020202020204" pitchFamily="34" charset="0"/>
                  <a:buChar char="•"/>
                </a:pPr>
                <a:r>
                  <a:rPr lang="en-US" altLang="zh-CN" sz="1600" dirty="0">
                    <a:solidFill>
                      <a:schemeClr val="bg1"/>
                    </a:solidFill>
                  </a:rPr>
                  <a:t>Panorama requires A LOT OF tokens. ERP data is 8</a:t>
                </a:r>
                <a14:m>
                  <m:oMath xmlns:m="http://schemas.openxmlformats.org/officeDocument/2006/math">
                    <m:r>
                      <a:rPr lang="en-US" altLang="zh-CN" sz="1600" i="1" smtClean="0">
                        <a:solidFill>
                          <a:schemeClr val="bg1"/>
                        </a:solidFill>
                        <a:latin typeface="Cambria Math" panose="02040503050406030204" pitchFamily="18" charset="0"/>
                        <a:ea typeface="Cambria Math" panose="02040503050406030204" pitchFamily="18" charset="0"/>
                      </a:rPr>
                      <m:t>×</m:t>
                    </m:r>
                  </m:oMath>
                </a14:m>
                <a:r>
                  <a:rPr lang="en-US" altLang="zh-CN" sz="1600" dirty="0">
                    <a:solidFill>
                      <a:schemeClr val="bg1"/>
                    </a:solidFill>
                  </a:rPr>
                  <a:t> perspective data</a:t>
                </a:r>
              </a:p>
              <a:p>
                <a:pPr marL="285750" indent="-285750">
                  <a:spcAft>
                    <a:spcPts val="1200"/>
                  </a:spcAft>
                  <a:buClr>
                    <a:schemeClr val="bg1"/>
                  </a:buClr>
                  <a:buFont typeface="Arial" panose="020B0604020202020204" pitchFamily="34" charset="0"/>
                  <a:buChar char="•"/>
                </a:pPr>
                <a:r>
                  <a:rPr lang="en-US" altLang="zh-CN" sz="1600" dirty="0">
                    <a:solidFill>
                      <a:schemeClr val="bg1"/>
                    </a:solidFill>
                  </a:rPr>
                  <a:t>5s is limited for large scenes</a:t>
                </a:r>
              </a:p>
              <a:p>
                <a:pPr marL="541338" indent="-271463">
                  <a:spcAft>
                    <a:spcPts val="1200"/>
                  </a:spcAft>
                  <a:buClr>
                    <a:schemeClr val="bg1"/>
                  </a:buClr>
                  <a:buFont typeface="Arial" panose="020B0604020202020204" pitchFamily="34" charset="0"/>
                  <a:buChar char="•"/>
                </a:pPr>
                <a:r>
                  <a:rPr lang="en-US" altLang="zh-CN" sz="1600" dirty="0">
                    <a:solidFill>
                      <a:schemeClr val="bg1"/>
                    </a:solidFill>
                  </a:rPr>
                  <a:t>360Anything is robust to FPS change, can go to 15s</a:t>
                </a:r>
              </a:p>
              <a:p>
                <a:pPr marL="541338" indent="-271463">
                  <a:spcAft>
                    <a:spcPts val="1200"/>
                  </a:spcAft>
                  <a:buClr>
                    <a:schemeClr val="bg1"/>
                  </a:buClr>
                  <a:buFont typeface="Arial" panose="020B0604020202020204" pitchFamily="34" charset="0"/>
                  <a:buChar char="•"/>
                </a:pPr>
                <a:r>
                  <a:rPr lang="en-US" altLang="zh-CN" sz="1600" dirty="0">
                    <a:solidFill>
                      <a:schemeClr val="bg1"/>
                    </a:solidFill>
                  </a:rPr>
                  <a:t>Autoregressive gen?</a:t>
                </a:r>
              </a:p>
            </p:txBody>
          </p:sp>
        </mc:Choice>
        <mc:Fallback xmlns="">
          <p:sp>
            <p:nvSpPr>
              <p:cNvPr id="4" name="Google Shape;898;p92">
                <a:extLst>
                  <a:ext uri="{FF2B5EF4-FFF2-40B4-BE49-F238E27FC236}">
                    <a16:creationId xmlns:a16="http://schemas.microsoft.com/office/drawing/2014/main" id="{DC38531D-3029-745D-B50E-F6FF0158C05D}"/>
                  </a:ext>
                </a:extLst>
              </p:cNvPr>
              <p:cNvSpPr txBox="1">
                <a:spLocks noRot="1" noChangeAspect="1" noMove="1" noResize="1" noEditPoints="1" noAdjustHandles="1" noChangeArrowheads="1" noChangeShapeType="1" noTextEdit="1"/>
              </p:cNvSpPr>
              <p:nvPr/>
            </p:nvSpPr>
            <p:spPr>
              <a:xfrm>
                <a:off x="647998" y="892575"/>
                <a:ext cx="7267047" cy="2400657"/>
              </a:xfrm>
              <a:prstGeom prst="rect">
                <a:avLst/>
              </a:prstGeom>
              <a:blipFill>
                <a:blip r:embed="rId7"/>
                <a:stretch>
                  <a:fillRect l="-1594" t="-2538"/>
                </a:stretch>
              </a:blipFill>
              <a:ln>
                <a:noFill/>
              </a:ln>
            </p:spPr>
            <p:txBody>
              <a:bodyPr/>
              <a:lstStyle/>
              <a:p>
                <a:r>
                  <a:rPr lang="zh-CN" altLang="en-US">
                    <a:noFill/>
                  </a:rPr>
                  <a:t> </a:t>
                </a:r>
              </a:p>
            </p:txBody>
          </p:sp>
        </mc:Fallback>
      </mc:AlternateContent>
      <p:pic>
        <p:nvPicPr>
          <p:cNvPr id="5" name="ytb_ours_34">
            <a:hlinkClick r:id="" action="ppaction://media"/>
            <a:extLst>
              <a:ext uri="{FF2B5EF4-FFF2-40B4-BE49-F238E27FC236}">
                <a16:creationId xmlns:a16="http://schemas.microsoft.com/office/drawing/2014/main" id="{DAC0034D-5B51-F7C6-4E7F-AA291D87107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623822" y="2954804"/>
            <a:ext cx="3785016" cy="2009988"/>
          </a:xfrm>
          <a:prstGeom prst="rect">
            <a:avLst/>
          </a:prstGeom>
        </p:spPr>
      </p:pic>
      <p:pic>
        <p:nvPicPr>
          <p:cNvPr id="6" name="ytb_input_34">
            <a:hlinkClick r:id="" action="ppaction://media"/>
            <a:extLst>
              <a:ext uri="{FF2B5EF4-FFF2-40B4-BE49-F238E27FC236}">
                <a16:creationId xmlns:a16="http://schemas.microsoft.com/office/drawing/2014/main" id="{BBAEDACE-4C2B-BE47-E415-ED27E64008B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792548" y="3297264"/>
            <a:ext cx="1325068" cy="1325068"/>
          </a:xfrm>
          <a:prstGeom prst="rect">
            <a:avLst/>
          </a:prstGeom>
        </p:spPr>
      </p:pic>
    </p:spTree>
    <p:extLst>
      <p:ext uri="{BB962C8B-B14F-4D97-AF65-F5344CB8AC3E}">
        <p14:creationId xmlns:p14="http://schemas.microsoft.com/office/powerpoint/2010/main" val="132992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5063" fill="hold"/>
                                        <p:tgtEl>
                                          <p:spTgt spid="6"/>
                                        </p:tgtEl>
                                      </p:cBhvr>
                                    </p:cmd>
                                  </p:childTnLst>
                                </p:cTn>
                              </p:par>
                              <p:par>
                                <p:cTn id="11" presetID="1" presetClass="mediacall" presetSubtype="0" fill="hold" nodeType="withEffect">
                                  <p:stCondLst>
                                    <p:cond delay="0"/>
                                  </p:stCondLst>
                                  <p:childTnLst>
                                    <p:cmd type="call" cmd="playFrom(0.0)">
                                      <p:cBhvr>
                                        <p:cTn id="12" dur="50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5"/>
                </p:tgtEl>
              </p:cMediaNode>
            </p:video>
            <p:video>
              <p:cMediaNode vol="80000">
                <p:cTn id="14" repeatCount="indefinite"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F67C73F-6E41-06C8-9CA9-4B00DA7219B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100F41-A42D-FBE2-F0D9-1FCFA66BBD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Google Shape;1179;p113">
            <a:extLst>
              <a:ext uri="{FF2B5EF4-FFF2-40B4-BE49-F238E27FC236}">
                <a16:creationId xmlns:a16="http://schemas.microsoft.com/office/drawing/2014/main" id="{137429AC-A171-6E57-1937-CB599C6BDF58}"/>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Why 360° Panorama?</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D410B2BD-997E-5445-CF70-E5FB6ECFF08D}"/>
              </a:ext>
            </a:extLst>
          </p:cNvPr>
          <p:cNvSpPr txBox="1"/>
          <p:nvPr/>
        </p:nvSpPr>
        <p:spPr>
          <a:xfrm>
            <a:off x="647999" y="892575"/>
            <a:ext cx="6375536" cy="400110"/>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chemeClr val="tx1"/>
                </a:solidFill>
              </a:rPr>
              <a:t>Simulation</a:t>
            </a:r>
            <a:r>
              <a:rPr lang="en-US" altLang="zh-CN" sz="1600" dirty="0">
                <a:solidFill>
                  <a:schemeClr val="tx1"/>
                </a:solidFill>
              </a:rPr>
              <a:t>: captures scene lighting (env map)</a:t>
            </a:r>
          </a:p>
        </p:txBody>
      </p:sp>
      <p:sp>
        <p:nvSpPr>
          <p:cNvPr id="6" name="Google Shape;939;p95">
            <a:extLst>
              <a:ext uri="{FF2B5EF4-FFF2-40B4-BE49-F238E27FC236}">
                <a16:creationId xmlns:a16="http://schemas.microsoft.com/office/drawing/2014/main" id="{72B1B3A1-2D40-21FB-11EE-0952D8D6EA2A}"/>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US" sz="700" dirty="0">
                <a:solidFill>
                  <a:srgbClr val="202124"/>
                </a:solidFill>
                <a:latin typeface="Google Sans Text"/>
                <a:ea typeface="Google Sans Text"/>
                <a:cs typeface="Google Sans Text"/>
                <a:sym typeface="Google Sans Text"/>
                <a:hlinkClick r:id="rId3"/>
              </a:rPr>
              <a:t>https://polyhaven.com/hdris</a:t>
            </a:r>
            <a:endParaRPr sz="700" dirty="0">
              <a:solidFill>
                <a:srgbClr val="202124"/>
              </a:solidFill>
              <a:latin typeface="Google Sans Text"/>
              <a:ea typeface="Google Sans Text"/>
              <a:cs typeface="Google Sans Text"/>
              <a:sym typeface="Google Sans Text"/>
            </a:endParaRPr>
          </a:p>
        </p:txBody>
      </p:sp>
      <p:pic>
        <p:nvPicPr>
          <p:cNvPr id="8194" name="Picture 2" descr="Free 20K unclipped HDRI: bright midday sun, high-contrast partly cloudy sky casting crisp shadows over grassy plains and rocky foreground.">
            <a:extLst>
              <a:ext uri="{FF2B5EF4-FFF2-40B4-BE49-F238E27FC236}">
                <a16:creationId xmlns:a16="http://schemas.microsoft.com/office/drawing/2014/main" id="{A92DF75F-3AA2-C26B-B1FB-956DEC35A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649" y="1392830"/>
            <a:ext cx="6730701" cy="336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0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77E0DC08-4BE6-6888-1167-A654EFBB70D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DE05019-F51E-E588-108F-7D69A046C7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Google Shape;1179;p113">
            <a:extLst>
              <a:ext uri="{FF2B5EF4-FFF2-40B4-BE49-F238E27FC236}">
                <a16:creationId xmlns:a16="http://schemas.microsoft.com/office/drawing/2014/main" id="{DA0966DF-A2B8-8039-1FD2-7ABC6860C6D9}"/>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Why 360° Panorama?</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BCF39EE9-980B-512A-D72D-5EF0C206FBFB}"/>
              </a:ext>
            </a:extLst>
          </p:cNvPr>
          <p:cNvSpPr txBox="1"/>
          <p:nvPr/>
        </p:nvSpPr>
        <p:spPr>
          <a:xfrm>
            <a:off x="647999" y="892575"/>
            <a:ext cx="6375536" cy="400110"/>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chemeClr val="tx1"/>
                </a:solidFill>
                <a:latin typeface="+mj-lt"/>
              </a:rPr>
              <a:t>Gaming</a:t>
            </a:r>
            <a:r>
              <a:rPr lang="en-US" altLang="zh-CN" sz="1600" dirty="0">
                <a:solidFill>
                  <a:schemeClr val="tx1"/>
                </a:solidFill>
                <a:latin typeface="+mj-lt"/>
              </a:rPr>
              <a:t>: no delay when moving camera</a:t>
            </a:r>
          </a:p>
        </p:txBody>
      </p:sp>
      <p:pic>
        <p:nvPicPr>
          <p:cNvPr id="9" name="图片 8" descr="人在雪山上&#10;&#10;AI 生成的内容可能不正确。">
            <a:extLst>
              <a:ext uri="{FF2B5EF4-FFF2-40B4-BE49-F238E27FC236}">
                <a16:creationId xmlns:a16="http://schemas.microsoft.com/office/drawing/2014/main" id="{60901652-5433-E563-4CF8-7F98E66CE4F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2530652" y="1390261"/>
            <a:ext cx="6329912" cy="3164956"/>
          </a:xfrm>
          <a:prstGeom prst="rect">
            <a:avLst/>
          </a:prstGeom>
        </p:spPr>
      </p:pic>
      <p:pic>
        <p:nvPicPr>
          <p:cNvPr id="11" name="图片 10" descr="图片包含 照片, 镜子, 侧面, 风景&#10;&#10;AI 生成的内容可能不正确。">
            <a:extLst>
              <a:ext uri="{FF2B5EF4-FFF2-40B4-BE49-F238E27FC236}">
                <a16:creationId xmlns:a16="http://schemas.microsoft.com/office/drawing/2014/main" id="{7F3370CC-3BE7-48B5-A6DA-23F6567C8FDD}"/>
              </a:ext>
            </a:extLst>
          </p:cNvPr>
          <p:cNvPicPr>
            <a:picLocks noChangeAspect="1"/>
          </p:cNvPicPr>
          <p:nvPr/>
        </p:nvPicPr>
        <p:blipFill>
          <a:blip r:embed="rId5"/>
          <a:stretch>
            <a:fillRect/>
          </a:stretch>
        </p:blipFill>
        <p:spPr>
          <a:xfrm>
            <a:off x="283436" y="2055800"/>
            <a:ext cx="1837029" cy="1833878"/>
          </a:xfrm>
          <a:prstGeom prst="rect">
            <a:avLst/>
          </a:prstGeom>
        </p:spPr>
      </p:pic>
    </p:spTree>
    <p:extLst>
      <p:ext uri="{BB962C8B-B14F-4D97-AF65-F5344CB8AC3E}">
        <p14:creationId xmlns:p14="http://schemas.microsoft.com/office/powerpoint/2010/main" val="1399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E3C5A57-D721-6BA3-A500-A639B73133DD}"/>
            </a:ext>
          </a:extLst>
        </p:cNvPr>
        <p:cNvGrpSpPr/>
        <p:nvPr/>
      </p:nvGrpSpPr>
      <p:grpSpPr>
        <a:xfrm>
          <a:off x="0" y="0"/>
          <a:ext cx="0" cy="0"/>
          <a:chOff x="0" y="0"/>
          <a:chExt cx="0" cy="0"/>
        </a:xfrm>
      </p:grpSpPr>
      <p:pic>
        <p:nvPicPr>
          <p:cNvPr id="5" name="frustum_horizontal">
            <a:hlinkClick r:id="" action="ppaction://media"/>
            <a:extLst>
              <a:ext uri="{FF2B5EF4-FFF2-40B4-BE49-F238E27FC236}">
                <a16:creationId xmlns:a16="http://schemas.microsoft.com/office/drawing/2014/main" id="{F76B221D-832F-4F90-7BDA-0232998F8F1D}"/>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312670" y="499700"/>
            <a:ext cx="3432810" cy="3432810"/>
          </a:xfrm>
          <a:prstGeom prst="rect">
            <a:avLst/>
          </a:prstGeom>
        </p:spPr>
      </p:pic>
      <p:pic>
        <p:nvPicPr>
          <p:cNvPr id="12" name="frustum_vertical">
            <a:hlinkClick r:id="" action="ppaction://media"/>
            <a:extLst>
              <a:ext uri="{FF2B5EF4-FFF2-40B4-BE49-F238E27FC236}">
                <a16:creationId xmlns:a16="http://schemas.microsoft.com/office/drawing/2014/main" id="{4A5E595B-D539-7C1F-5920-0CA58788DDED}"/>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5340956" y="455278"/>
            <a:ext cx="3434400" cy="3434400"/>
          </a:xfrm>
          <a:prstGeom prst="rect">
            <a:avLst/>
          </a:prstGeom>
        </p:spPr>
      </p:pic>
      <p:sp>
        <p:nvSpPr>
          <p:cNvPr id="2" name="灯片编号占位符 1">
            <a:extLst>
              <a:ext uri="{FF2B5EF4-FFF2-40B4-BE49-F238E27FC236}">
                <a16:creationId xmlns:a16="http://schemas.microsoft.com/office/drawing/2014/main" id="{EDC066EB-F0B7-9D98-BCA2-81BF4EBD77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Google Shape;1179;p113">
            <a:extLst>
              <a:ext uri="{FF2B5EF4-FFF2-40B4-BE49-F238E27FC236}">
                <a16:creationId xmlns:a16="http://schemas.microsoft.com/office/drawing/2014/main" id="{A73E8AE4-F23B-4454-7AC4-9A3B7DB76112}"/>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Why 360° Panorama?</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C95C8C34-1913-5886-D255-FE1228F532F7}"/>
              </a:ext>
            </a:extLst>
          </p:cNvPr>
          <p:cNvSpPr txBox="1"/>
          <p:nvPr/>
        </p:nvSpPr>
        <p:spPr>
          <a:xfrm>
            <a:off x="647999" y="892575"/>
            <a:ext cx="6375536" cy="400110"/>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chemeClr val="tx1"/>
                </a:solidFill>
              </a:rPr>
              <a:t>Gaming</a:t>
            </a:r>
            <a:r>
              <a:rPr lang="en-US" altLang="zh-CN" sz="1600" dirty="0">
                <a:solidFill>
                  <a:schemeClr val="tx1"/>
                </a:solidFill>
              </a:rPr>
              <a:t>: no delay when moving camera</a:t>
            </a:r>
          </a:p>
        </p:txBody>
      </p:sp>
      <p:pic>
        <p:nvPicPr>
          <p:cNvPr id="8" name="0_img0_horizontal">
            <a:hlinkClick r:id="" action="ppaction://media"/>
            <a:extLst>
              <a:ext uri="{FF2B5EF4-FFF2-40B4-BE49-F238E27FC236}">
                <a16:creationId xmlns:a16="http://schemas.microsoft.com/office/drawing/2014/main" id="{C4D88D84-6A8B-51E5-783C-1391D8309500}"/>
              </a:ext>
            </a:extLst>
          </p:cNvPr>
          <p:cNvPicPr>
            <a:picLocks noChangeAspect="1"/>
          </p:cNvPicPr>
          <p:nvPr>
            <a:videoFile r:link="rId6"/>
            <p:extLst>
              <p:ext uri="{DAA4B4D4-6D71-4841-9C94-3DE7FCFB9230}">
                <p14:media xmlns:p14="http://schemas.microsoft.com/office/powerpoint/2010/main" r:embed="rId5"/>
              </p:ext>
            </p:extLst>
          </p:nvPr>
        </p:nvPicPr>
        <p:blipFill>
          <a:blip r:embed="rId13">
            <a:lum/>
          </a:blip>
          <a:stretch>
            <a:fillRect/>
          </a:stretch>
        </p:blipFill>
        <p:spPr>
          <a:xfrm>
            <a:off x="3211253" y="3168767"/>
            <a:ext cx="1757563" cy="1757563"/>
          </a:xfrm>
          <a:prstGeom prst="rect">
            <a:avLst/>
          </a:prstGeom>
        </p:spPr>
      </p:pic>
      <p:pic>
        <p:nvPicPr>
          <p:cNvPr id="10" name="图片 9" descr="图片包含 照片, 镜子, 侧面, 风景&#10;&#10;AI 生成的内容可能不正确。">
            <a:extLst>
              <a:ext uri="{FF2B5EF4-FFF2-40B4-BE49-F238E27FC236}">
                <a16:creationId xmlns:a16="http://schemas.microsoft.com/office/drawing/2014/main" id="{E31EB75D-8AC2-F505-16BD-F4E5920EC9D1}"/>
              </a:ext>
            </a:extLst>
          </p:cNvPr>
          <p:cNvPicPr>
            <a:picLocks noChangeAspect="1"/>
          </p:cNvPicPr>
          <p:nvPr/>
        </p:nvPicPr>
        <p:blipFill>
          <a:blip r:embed="rId14"/>
          <a:stretch>
            <a:fillRect/>
          </a:stretch>
        </p:blipFill>
        <p:spPr>
          <a:xfrm>
            <a:off x="283436" y="2055800"/>
            <a:ext cx="1837029" cy="1833878"/>
          </a:xfrm>
          <a:prstGeom prst="rect">
            <a:avLst/>
          </a:prstGeom>
        </p:spPr>
      </p:pic>
      <p:pic>
        <p:nvPicPr>
          <p:cNvPr id="13" name="0_img0_vertical">
            <a:hlinkClick r:id="" action="ppaction://media"/>
            <a:extLst>
              <a:ext uri="{FF2B5EF4-FFF2-40B4-BE49-F238E27FC236}">
                <a16:creationId xmlns:a16="http://schemas.microsoft.com/office/drawing/2014/main" id="{AC6FF55F-4D3D-3E8C-82E8-3C2E2F978241}"/>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6240302" y="3168767"/>
            <a:ext cx="1756800" cy="1756800"/>
          </a:xfrm>
          <a:prstGeom prst="rect">
            <a:avLst/>
          </a:prstGeom>
        </p:spPr>
      </p:pic>
    </p:spTree>
    <p:extLst>
      <p:ext uri="{BB962C8B-B14F-4D97-AF65-F5344CB8AC3E}">
        <p14:creationId xmlns:p14="http://schemas.microsoft.com/office/powerpoint/2010/main" val="358158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5"/>
                                        </p:tgtEl>
                                      </p:cBhvr>
                                    </p:cmd>
                                  </p:childTnLst>
                                </p:cTn>
                              </p:par>
                              <p:par>
                                <p:cTn id="7" presetID="1" presetClass="mediacall" presetSubtype="0" fill="hold" nodeType="withEffect">
                                  <p:stCondLst>
                                    <p:cond delay="0"/>
                                  </p:stCondLst>
                                  <p:childTnLst>
                                    <p:cmd type="call" cmd="playFrom(0.0)">
                                      <p:cBhvr>
                                        <p:cTn id="8" dur="6000"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00" fill="hold"/>
                                        <p:tgtEl>
                                          <p:spTgt spid="12"/>
                                        </p:tgtEl>
                                      </p:cBhvr>
                                    </p:cmd>
                                  </p:childTnLst>
                                </p:cTn>
                              </p:par>
                              <p:par>
                                <p:cTn id="13" presetID="1" presetClass="mediacall" presetSubtype="0" fill="hold" nodeType="withEffect">
                                  <p:stCondLst>
                                    <p:cond delay="0"/>
                                  </p:stCondLst>
                                  <p:childTnLst>
                                    <p:cmd type="call" cmd="playFrom(0.0)">
                                      <p:cBhvr>
                                        <p:cTn id="14" dur="6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repeatCount="indefinite"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repeatCount="indefinite" fill="hold" display="0">
                  <p:stCondLst>
                    <p:cond delay="indefinite"/>
                  </p:stCondLst>
                </p:cTn>
                <p:tgtEl>
                  <p:spTgt spid="12"/>
                </p:tgtEl>
              </p:cMediaNode>
            </p:video>
            <p:seq concurrent="1" nextAc="seek">
              <p:cTn id="28" restart="whenNotActive" fill="hold" evtFilter="cancelBubble" nodeType="interactiveSeq">
                <p:stCondLst>
                  <p:cond evt="onClick" delay="0">
                    <p:tgtEl>
                      <p:spTgt spid="1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2"/>
                                        </p:tgtEl>
                                      </p:cBhvr>
                                    </p:cmd>
                                  </p:childTnLst>
                                </p:cTn>
                              </p:par>
                            </p:childTnLst>
                          </p:cTn>
                        </p:par>
                      </p:childTnLst>
                    </p:cTn>
                  </p:par>
                </p:childTnLst>
              </p:cTn>
              <p:nextCondLst>
                <p:cond evt="onClick" delay="0">
                  <p:tgtEl>
                    <p:spTgt spid="12"/>
                  </p:tgtEl>
                </p:cond>
              </p:nextCondLst>
            </p:seq>
            <p:video>
              <p:cMediaNode vol="80000">
                <p:cTn id="33" repeatCount="indefinite" fill="hold" display="0">
                  <p:stCondLst>
                    <p:cond delay="indefinite"/>
                  </p:stCondLst>
                </p:cTn>
                <p:tgtEl>
                  <p:spTgt spid="13"/>
                </p:tgtEl>
              </p:cMediaNode>
            </p:video>
            <p:seq concurrent="1" nextAc="seek">
              <p:cTn id="34" restart="whenNotActive" fill="hold" evtFilter="cancelBubble" nodeType="interactiveSeq">
                <p:stCondLst>
                  <p:cond evt="onClick" delay="0">
                    <p:tgtEl>
                      <p:spTgt spid="13"/>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withEffect">
                                  <p:stCondLst>
                                    <p:cond delay="0"/>
                                  </p:stCondLst>
                                  <p:childTnLst>
                                    <p:cmd type="call" cmd="togglePause">
                                      <p:cBhvr>
                                        <p:cTn id="38"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AE4FBEA-7709-149A-FAAB-9AA8BE564B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B00DCE-56DB-97AB-2EA2-A6029DD035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3" name="Google Shape;1179;p113">
            <a:extLst>
              <a:ext uri="{FF2B5EF4-FFF2-40B4-BE49-F238E27FC236}">
                <a16:creationId xmlns:a16="http://schemas.microsoft.com/office/drawing/2014/main" id="{8FFACA04-E167-3C54-1E55-E92FFEC7C64C}"/>
              </a:ext>
            </a:extLst>
          </p:cNvPr>
          <p:cNvSpPr txBox="1">
            <a:spLocks/>
          </p:cNvSpPr>
          <p:nvPr/>
        </p:nvSpPr>
        <p:spPr>
          <a:xfrm>
            <a:off x="606750" y="278600"/>
            <a:ext cx="7180890" cy="442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1pPr>
            <a:lvl2pPr marR="0" lvl="1"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2pPr>
            <a:lvl3pPr marR="0" lvl="2"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3pPr>
            <a:lvl4pPr marR="0" lvl="3"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4pPr>
            <a:lvl5pPr marR="0" lvl="4"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5pPr>
            <a:lvl6pPr marR="0" lvl="5"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6pPr>
            <a:lvl7pPr marR="0" lvl="6"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7pPr>
            <a:lvl8pPr marR="0" lvl="7"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8pPr>
            <a:lvl9pPr marR="0" lvl="8" algn="l" rtl="0">
              <a:lnSpc>
                <a:spcPct val="90000"/>
              </a:lnSpc>
              <a:spcBef>
                <a:spcPts val="0"/>
              </a:spcBef>
              <a:spcAft>
                <a:spcPts val="0"/>
              </a:spcAft>
              <a:buClr>
                <a:schemeClr val="dk1"/>
              </a:buClr>
              <a:buSzPts val="2800"/>
              <a:buFont typeface="Arial"/>
              <a:buNone/>
              <a:defRPr sz="2200" b="0" i="0" u="none" strike="noStrike" cap="none">
                <a:solidFill>
                  <a:schemeClr val="dk2"/>
                </a:solidFill>
                <a:latin typeface="DM Sans Medium"/>
                <a:ea typeface="DM Sans Medium"/>
                <a:cs typeface="DM Sans Medium"/>
                <a:sym typeface="DM Sans Medium"/>
              </a:defRPr>
            </a:lvl9pPr>
          </a:lstStyle>
          <a:p>
            <a:r>
              <a:rPr lang="en-US" altLang="zh-CN" b="1" dirty="0">
                <a:solidFill>
                  <a:schemeClr val="tx1"/>
                </a:solidFill>
                <a:latin typeface="+mj-lt"/>
              </a:rPr>
              <a:t>Why 360° Panorama?</a:t>
            </a:r>
            <a:endParaRPr lang="en-US" b="1" dirty="0">
              <a:solidFill>
                <a:schemeClr val="tx1"/>
              </a:solidFill>
              <a:latin typeface="+mj-lt"/>
            </a:endParaRPr>
          </a:p>
        </p:txBody>
      </p:sp>
      <p:sp>
        <p:nvSpPr>
          <p:cNvPr id="4" name="Google Shape;898;p92">
            <a:extLst>
              <a:ext uri="{FF2B5EF4-FFF2-40B4-BE49-F238E27FC236}">
                <a16:creationId xmlns:a16="http://schemas.microsoft.com/office/drawing/2014/main" id="{5573231A-F379-17F5-C9CC-ED1D872D408E}"/>
              </a:ext>
            </a:extLst>
          </p:cNvPr>
          <p:cNvSpPr txBox="1"/>
          <p:nvPr/>
        </p:nvSpPr>
        <p:spPr>
          <a:xfrm>
            <a:off x="647999" y="892575"/>
            <a:ext cx="6375536" cy="400110"/>
          </a:xfrm>
          <a:prstGeom prst="rect">
            <a:avLst/>
          </a:prstGeom>
          <a:noFill/>
          <a:ln>
            <a:noFill/>
          </a:ln>
        </p:spPr>
        <p:txBody>
          <a:bodyPr spcFirstLastPara="1" wrap="square" lIns="0" tIns="0" rIns="0" bIns="0" anchor="t" anchorCtr="0">
            <a:spAutoFit/>
          </a:bodyPr>
          <a:lstStyle/>
          <a:p>
            <a:pPr>
              <a:spcAft>
                <a:spcPts val="1200"/>
              </a:spcAft>
            </a:pPr>
            <a:r>
              <a:rPr lang="en-US" altLang="zh-CN" sz="1600" b="1" dirty="0">
                <a:solidFill>
                  <a:srgbClr val="FF0000"/>
                </a:solidFill>
                <a:latin typeface="+mj-lt"/>
              </a:rPr>
              <a:t>Video generation</a:t>
            </a:r>
            <a:r>
              <a:rPr lang="en-US" altLang="zh-CN" sz="1600" dirty="0">
                <a:solidFill>
                  <a:schemeClr val="tx1"/>
                </a:solidFill>
                <a:latin typeface="+mj-lt"/>
              </a:rPr>
              <a:t>: enforces 3D consistency</a:t>
            </a:r>
          </a:p>
        </p:txBody>
      </p:sp>
      <p:sp>
        <p:nvSpPr>
          <p:cNvPr id="6" name="Google Shape;939;p95">
            <a:extLst>
              <a:ext uri="{FF2B5EF4-FFF2-40B4-BE49-F238E27FC236}">
                <a16:creationId xmlns:a16="http://schemas.microsoft.com/office/drawing/2014/main" id="{85C1C68C-3F18-3E53-A545-35D3005D7DA7}"/>
              </a:ext>
            </a:extLst>
          </p:cNvPr>
          <p:cNvSpPr/>
          <p:nvPr/>
        </p:nvSpPr>
        <p:spPr>
          <a:xfrm>
            <a:off x="619300" y="4858327"/>
            <a:ext cx="6794700" cy="222648"/>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US" sz="700" dirty="0">
                <a:solidFill>
                  <a:srgbClr val="202124"/>
                </a:solidFill>
                <a:latin typeface="Google Sans Text"/>
                <a:ea typeface="Google Sans Text"/>
                <a:cs typeface="Google Sans Text"/>
                <a:sym typeface="Google Sans Text"/>
              </a:rPr>
              <a:t>Li, </a:t>
            </a:r>
            <a:r>
              <a:rPr lang="en-US" sz="700" dirty="0" err="1">
                <a:solidFill>
                  <a:srgbClr val="202124"/>
                </a:solidFill>
                <a:latin typeface="Google Sans Text"/>
                <a:ea typeface="Google Sans Text"/>
                <a:cs typeface="Google Sans Text"/>
                <a:sym typeface="Google Sans Text"/>
              </a:rPr>
              <a:t>Runjia</a:t>
            </a:r>
            <a:r>
              <a:rPr lang="en-US" sz="700" dirty="0">
                <a:solidFill>
                  <a:srgbClr val="202124"/>
                </a:solidFill>
                <a:latin typeface="Google Sans Text"/>
                <a:ea typeface="Google Sans Text"/>
                <a:cs typeface="Google Sans Text"/>
                <a:sym typeface="Google Sans Text"/>
              </a:rPr>
              <a:t>, et al. "</a:t>
            </a:r>
            <a:r>
              <a:rPr lang="en-US" sz="700" dirty="0" err="1">
                <a:solidFill>
                  <a:srgbClr val="202124"/>
                </a:solidFill>
                <a:latin typeface="Google Sans Text"/>
                <a:ea typeface="Google Sans Text"/>
                <a:cs typeface="Google Sans Text"/>
                <a:sym typeface="Google Sans Text"/>
              </a:rPr>
              <a:t>VMem</a:t>
            </a:r>
            <a:r>
              <a:rPr lang="en-US" sz="700" dirty="0">
                <a:solidFill>
                  <a:srgbClr val="202124"/>
                </a:solidFill>
                <a:latin typeface="Google Sans Text"/>
                <a:ea typeface="Google Sans Text"/>
                <a:cs typeface="Google Sans Text"/>
                <a:sym typeface="Google Sans Text"/>
              </a:rPr>
              <a:t>: Consistent Interactive Video Scene Generation with </a:t>
            </a:r>
            <a:r>
              <a:rPr lang="en-US" sz="700" dirty="0" err="1">
                <a:solidFill>
                  <a:srgbClr val="202124"/>
                </a:solidFill>
                <a:latin typeface="Google Sans Text"/>
                <a:ea typeface="Google Sans Text"/>
                <a:cs typeface="Google Sans Text"/>
                <a:sym typeface="Google Sans Text"/>
              </a:rPr>
              <a:t>Surfel</a:t>
            </a:r>
            <a:r>
              <a:rPr lang="en-US" sz="700" dirty="0">
                <a:solidFill>
                  <a:srgbClr val="202124"/>
                </a:solidFill>
                <a:latin typeface="Google Sans Text"/>
                <a:ea typeface="Google Sans Text"/>
                <a:cs typeface="Google Sans Text"/>
                <a:sym typeface="Google Sans Text"/>
              </a:rPr>
              <a:t>-Indexed View Memory." </a:t>
            </a:r>
            <a:r>
              <a:rPr lang="en-US" altLang="zh-CN" sz="700" dirty="0">
                <a:solidFill>
                  <a:srgbClr val="202124"/>
                </a:solidFill>
                <a:latin typeface="Google Sans Text"/>
                <a:ea typeface="Google Sans Text"/>
                <a:cs typeface="Google Sans Text"/>
                <a:sym typeface="Google Sans Text"/>
              </a:rPr>
              <a:t>ICCV. 2025</a:t>
            </a:r>
            <a:r>
              <a:rPr lang="en-US" sz="700" dirty="0">
                <a:solidFill>
                  <a:srgbClr val="202124"/>
                </a:solidFill>
                <a:latin typeface="Google Sans Text"/>
                <a:ea typeface="Google Sans Text"/>
                <a:cs typeface="Google Sans Text"/>
                <a:sym typeface="Google Sans Text"/>
              </a:rPr>
              <a:t>.</a:t>
            </a:r>
            <a:endParaRPr sz="700" dirty="0">
              <a:solidFill>
                <a:srgbClr val="202124"/>
              </a:solidFill>
              <a:latin typeface="Google Sans Text"/>
              <a:ea typeface="Google Sans Text"/>
              <a:cs typeface="Google Sans Text"/>
              <a:sym typeface="Google Sans Text"/>
            </a:endParaRPr>
          </a:p>
        </p:txBody>
      </p:sp>
      <p:pic>
        <p:nvPicPr>
          <p:cNvPr id="5" name="bad">
            <a:hlinkClick r:id="" action="ppaction://media"/>
            <a:extLst>
              <a:ext uri="{FF2B5EF4-FFF2-40B4-BE49-F238E27FC236}">
                <a16:creationId xmlns:a16="http://schemas.microsoft.com/office/drawing/2014/main" id="{9F0BCCE3-F062-B1E0-C1D4-6DC969E8191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6750" y="1792275"/>
            <a:ext cx="3596341" cy="2157805"/>
          </a:xfrm>
          <a:prstGeom prst="rect">
            <a:avLst/>
          </a:prstGeom>
        </p:spPr>
      </p:pic>
      <p:pic>
        <p:nvPicPr>
          <p:cNvPr id="8" name="re10k_ours_16">
            <a:hlinkClick r:id="" action="ppaction://media"/>
            <a:extLst>
              <a:ext uri="{FF2B5EF4-FFF2-40B4-BE49-F238E27FC236}">
                <a16:creationId xmlns:a16="http://schemas.microsoft.com/office/drawing/2014/main" id="{F47FAE65-84E5-B95F-DB7E-B1FFCCCE935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377969" y="1790080"/>
            <a:ext cx="4320000" cy="2160000"/>
          </a:xfrm>
          <a:prstGeom prst="rect">
            <a:avLst/>
          </a:prstGeom>
        </p:spPr>
      </p:pic>
    </p:spTree>
    <p:extLst>
      <p:ext uri="{BB962C8B-B14F-4D97-AF65-F5344CB8AC3E}">
        <p14:creationId xmlns:p14="http://schemas.microsoft.com/office/powerpoint/2010/main" val="188688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500"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0"/>
                            </p:stCondLst>
                            <p:childTnLst>
                              <p:par>
                                <p:cTn id="15" presetID="1" presetClass="mediacall" presetSubtype="0" fill="hold" nodeType="afterEffect">
                                  <p:stCondLst>
                                    <p:cond delay="0"/>
                                  </p:stCondLst>
                                  <p:childTnLst>
                                    <p:cmd type="call" cmd="playFrom(0.0)">
                                      <p:cBhvr>
                                        <p:cTn id="16" dur="50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video>
              <p:cMediaNode vol="80000">
                <p:cTn id="18" repeatCount="indefinite" fill="hold" display="0">
                  <p:stCondLst>
                    <p:cond delay="indefinite"/>
                  </p:stCondLst>
                </p:cTn>
                <p:tgtEl>
                  <p:spTgt spid="8"/>
                </p:tgtEl>
              </p:cMediaNode>
            </p:vide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5689</TotalTime>
  <Words>4516</Words>
  <Application>Microsoft Office PowerPoint</Application>
  <PresentationFormat>全屏显示(16:9)</PresentationFormat>
  <Paragraphs>349</Paragraphs>
  <Slides>53</Slides>
  <Notes>53</Notes>
  <HiddenSlides>3</HiddenSlides>
  <MMClips>69</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53</vt:i4>
      </vt:variant>
    </vt:vector>
  </HeadingPairs>
  <TitlesOfParts>
    <vt:vector size="57" baseType="lpstr">
      <vt:lpstr>Cambria Math</vt:lpstr>
      <vt:lpstr>Arial</vt:lpstr>
      <vt:lpstr>Google Sans Text</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Ziyi Wu</cp:lastModifiedBy>
  <cp:revision>1731</cp:revision>
  <dcterms:modified xsi:type="dcterms:W3CDTF">2026-01-19T19:15:02Z</dcterms:modified>
</cp:coreProperties>
</file>